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notesMasterIdLst>
    <p:notesMasterId r:id="rId14"/>
  </p:notesMasterIdLst>
  <p:sldIdLst>
    <p:sldId id="256" r:id="rId2"/>
    <p:sldId id="257" r:id="rId3"/>
    <p:sldId id="261" r:id="rId4"/>
    <p:sldId id="259" r:id="rId5"/>
    <p:sldId id="260" r:id="rId6"/>
    <p:sldId id="268" r:id="rId7"/>
    <p:sldId id="271" r:id="rId8"/>
    <p:sldId id="272" r:id="rId9"/>
    <p:sldId id="273" r:id="rId10"/>
    <p:sldId id="269" r:id="rId11"/>
    <p:sldId id="264" r:id="rId12"/>
    <p:sldId id="262"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BA75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0" d="100"/>
          <a:sy n="110" d="100"/>
        </p:scale>
        <p:origin x="492" y="108"/>
      </p:cViewPr>
      <p:guideLst/>
    </p:cSldViewPr>
  </p:slideViewPr>
  <p:notesTextViewPr>
    <p:cViewPr>
      <p:scale>
        <a:sx n="3" d="2"/>
        <a:sy n="3" d="2"/>
      </p:scale>
      <p:origin x="0" y="0"/>
    </p:cViewPr>
  </p:notesTextViewPr>
  <p:notesViewPr>
    <p:cSldViewPr snapToGrid="0">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C3414D-0F66-41EE-B102-034D2C8B3467}" type="datetimeFigureOut">
              <a:rPr lang="en-US" smtClean="0"/>
              <a:t>12/6/2022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90D8B9-A13A-4C0E-BA0D-4FB284CBAD1A}" type="slidenum">
              <a:rPr lang="en-US" smtClean="0"/>
              <a:t>‹#›</a:t>
            </a:fld>
            <a:endParaRPr lang="en-US"/>
          </a:p>
        </p:txBody>
      </p:sp>
    </p:spTree>
    <p:extLst>
      <p:ext uri="{BB962C8B-B14F-4D97-AF65-F5344CB8AC3E}">
        <p14:creationId xmlns:p14="http://schemas.microsoft.com/office/powerpoint/2010/main" val="16792000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990D8B9-A13A-4C0E-BA0D-4FB284CBAD1A}" type="slidenum">
              <a:rPr lang="en-US" smtClean="0"/>
              <a:t>1</a:t>
            </a:fld>
            <a:endParaRPr lang="en-US"/>
          </a:p>
        </p:txBody>
      </p:sp>
    </p:spTree>
    <p:extLst>
      <p:ext uri="{BB962C8B-B14F-4D97-AF65-F5344CB8AC3E}">
        <p14:creationId xmlns:p14="http://schemas.microsoft.com/office/powerpoint/2010/main" val="33286794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990D8B9-A13A-4C0E-BA0D-4FB284CBAD1A}" type="slidenum">
              <a:rPr lang="en-US" smtClean="0"/>
              <a:t>11</a:t>
            </a:fld>
            <a:endParaRPr lang="en-US"/>
          </a:p>
        </p:txBody>
      </p:sp>
    </p:spTree>
    <p:extLst>
      <p:ext uri="{BB962C8B-B14F-4D97-AF65-F5344CB8AC3E}">
        <p14:creationId xmlns:p14="http://schemas.microsoft.com/office/powerpoint/2010/main" val="41415323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990D8B9-A13A-4C0E-BA0D-4FB284CBAD1A}" type="slidenum">
              <a:rPr lang="en-US" smtClean="0"/>
              <a:t>12</a:t>
            </a:fld>
            <a:endParaRPr lang="en-US"/>
          </a:p>
        </p:txBody>
      </p:sp>
    </p:spTree>
    <p:extLst>
      <p:ext uri="{BB962C8B-B14F-4D97-AF65-F5344CB8AC3E}">
        <p14:creationId xmlns:p14="http://schemas.microsoft.com/office/powerpoint/2010/main" val="22764443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rgbClr val="4D5156"/>
              </a:solidFill>
              <a:latin typeface="Roboto" panose="02000000000000000000" pitchFamily="2" charset="0"/>
            </a:endParaRPr>
          </a:p>
        </p:txBody>
      </p:sp>
      <p:sp>
        <p:nvSpPr>
          <p:cNvPr id="4" name="Slide Number Placeholder 3"/>
          <p:cNvSpPr>
            <a:spLocks noGrp="1"/>
          </p:cNvSpPr>
          <p:nvPr>
            <p:ph type="sldNum" sz="quarter" idx="5"/>
          </p:nvPr>
        </p:nvSpPr>
        <p:spPr/>
        <p:txBody>
          <a:bodyPr/>
          <a:lstStyle/>
          <a:p>
            <a:fld id="{5990D8B9-A13A-4C0E-BA0D-4FB284CBAD1A}" type="slidenum">
              <a:rPr lang="en-US" smtClean="0"/>
              <a:t>2</a:t>
            </a:fld>
            <a:endParaRPr lang="en-US"/>
          </a:p>
        </p:txBody>
      </p:sp>
    </p:spTree>
    <p:extLst>
      <p:ext uri="{BB962C8B-B14F-4D97-AF65-F5344CB8AC3E}">
        <p14:creationId xmlns:p14="http://schemas.microsoft.com/office/powerpoint/2010/main" val="6212009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990D8B9-A13A-4C0E-BA0D-4FB284CBAD1A}" type="slidenum">
              <a:rPr lang="en-US" smtClean="0"/>
              <a:t>3</a:t>
            </a:fld>
            <a:endParaRPr lang="en-US"/>
          </a:p>
        </p:txBody>
      </p:sp>
    </p:spTree>
    <p:extLst>
      <p:ext uri="{BB962C8B-B14F-4D97-AF65-F5344CB8AC3E}">
        <p14:creationId xmlns:p14="http://schemas.microsoft.com/office/powerpoint/2010/main" val="21529494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3840480"/>
          </a:xfrm>
        </p:spPr>
        <p:txBody>
          <a:bodyPr/>
          <a:lstStyle/>
          <a:p>
            <a:pPr marL="227013" lvl="2" indent="-169863">
              <a:lnSpc>
                <a:spcPct val="90000"/>
              </a:lnSpc>
              <a:buNone/>
            </a:pPr>
            <a:r>
              <a:rPr lang="en-US" dirty="0"/>
              <a:t>In Washington State, there are three crisis centers operated by:</a:t>
            </a:r>
          </a:p>
          <a:p>
            <a:pPr marL="800100" lvl="2" indent="-225425">
              <a:lnSpc>
                <a:spcPct val="90000"/>
              </a:lnSpc>
            </a:pPr>
            <a:r>
              <a:rPr lang="en-US" dirty="0"/>
              <a:t>	Frontier Behavioral Health (6-county area)</a:t>
            </a:r>
          </a:p>
          <a:p>
            <a:pPr marL="800100" lvl="2" indent="-225425">
              <a:lnSpc>
                <a:spcPct val="90000"/>
              </a:lnSpc>
            </a:pPr>
            <a:r>
              <a:rPr lang="en-US" dirty="0"/>
              <a:t>	Volunteers of America of Western Washington (32-county area)</a:t>
            </a:r>
          </a:p>
          <a:p>
            <a:pPr marL="800100" lvl="2" indent="-225425">
              <a:lnSpc>
                <a:spcPct val="90000"/>
              </a:lnSpc>
            </a:pPr>
            <a:r>
              <a:rPr lang="en-US" dirty="0"/>
              <a:t>	Crisis Connections (1-county area)</a:t>
            </a:r>
          </a:p>
          <a:p>
            <a:pPr marL="800100" lvl="2" indent="-225425">
              <a:lnSpc>
                <a:spcPct val="90000"/>
              </a:lnSpc>
            </a:pPr>
            <a:endParaRPr lang="en-US" dirty="0"/>
          </a:p>
          <a:p>
            <a:pPr marL="57150" lvl="2">
              <a:lnSpc>
                <a:spcPct val="90000"/>
              </a:lnSpc>
            </a:pPr>
            <a:r>
              <a:rPr lang="en-US" dirty="0"/>
              <a:t>Frontier Behavioral Health has made progress in recruiting and hiring vacant positions to support the implementation of 988 statewide. We only have a few positions left to fill.</a:t>
            </a:r>
          </a:p>
          <a:p>
            <a:pPr marL="57150" lvl="2">
              <a:lnSpc>
                <a:spcPct val="90000"/>
              </a:lnSpc>
            </a:pPr>
            <a:endParaRPr lang="en-US" dirty="0"/>
          </a:p>
          <a:p>
            <a:pPr marL="57150" lvl="2">
              <a:lnSpc>
                <a:spcPct val="90000"/>
              </a:lnSpc>
            </a:pPr>
            <a:r>
              <a:rPr lang="en-US" dirty="0"/>
              <a:t>Prior to July 16</a:t>
            </a:r>
            <a:r>
              <a:rPr lang="en-US" baseline="30000" dirty="0"/>
              <a:t>th</a:t>
            </a:r>
            <a:r>
              <a:rPr lang="en-US" dirty="0"/>
              <a:t>, we implemented a new secure cloud-based </a:t>
            </a:r>
            <a:r>
              <a:rPr lang="en-US" b="0" i="0" dirty="0">
                <a:effectLst/>
              </a:rPr>
              <a:t>platform that utilizes the internet instead of traditional phone lines to send and receive signals which will support teleworking. Teleworking has the benefit of providing flexible work environment for staff which will also help limit the potential impact of potential power outages because staff live in different areas that are not </a:t>
            </a:r>
            <a:r>
              <a:rPr lang="en-US" dirty="0"/>
              <a:t>impacted by the </a:t>
            </a:r>
            <a:r>
              <a:rPr lang="en-US" b="0" i="0" dirty="0">
                <a:effectLst/>
              </a:rPr>
              <a:t> outage enabling staff to continue answering calls. </a:t>
            </a:r>
          </a:p>
          <a:p>
            <a:pPr marL="57150" lvl="2">
              <a:lnSpc>
                <a:spcPct val="90000"/>
              </a:lnSpc>
            </a:pPr>
            <a:endParaRPr lang="en-US" dirty="0"/>
          </a:p>
          <a:p>
            <a:pPr marL="57150" lvl="2">
              <a:lnSpc>
                <a:spcPct val="90000"/>
              </a:lnSpc>
            </a:pPr>
            <a:r>
              <a:rPr lang="en-US" dirty="0"/>
              <a:t>We have worked on enhancing our staff training and professional development and included trainings that help staff build skills and knowledge in working with certain populations in our region such as farm workers. We are actively recruiting for a Diversity, Equity and Inclusion Coordinator who will </a:t>
            </a:r>
            <a:r>
              <a:rPr lang="en-US" dirty="0">
                <a:cs typeface="Arial" panose="020B0604020202020204" pitchFamily="34" charset="0"/>
              </a:rPr>
              <a:t>t</a:t>
            </a:r>
            <a:r>
              <a:rPr lang="en-US" dirty="0">
                <a:effectLst/>
                <a:ea typeface="Times New Roman" panose="02020603050405020304" pitchFamily="18" charset="0"/>
                <a:cs typeface="Arial" panose="020B0604020202020204" pitchFamily="34" charset="0"/>
              </a:rPr>
              <a:t>rain and coach RCL/NSPL/988 staff to provide culturally affirming crisis response services for all communities based on many factors including geographical location, gender identity, sexual identity, race, ethnicity, and national origin among other identities.</a:t>
            </a:r>
          </a:p>
          <a:p>
            <a:pPr marL="57150" lvl="2">
              <a:lnSpc>
                <a:spcPct val="90000"/>
              </a:lnSpc>
            </a:pPr>
            <a:endParaRPr lang="en-US" sz="1100" dirty="0"/>
          </a:p>
          <a:p>
            <a:pPr marL="57150" lvl="2">
              <a:lnSpc>
                <a:spcPct val="90000"/>
              </a:lnSpc>
            </a:pPr>
            <a:endParaRPr lang="en-US" dirty="0"/>
          </a:p>
          <a:p>
            <a:endParaRPr lang="en-US" dirty="0"/>
          </a:p>
        </p:txBody>
      </p:sp>
      <p:sp>
        <p:nvSpPr>
          <p:cNvPr id="4" name="Slide Number Placeholder 3"/>
          <p:cNvSpPr>
            <a:spLocks noGrp="1"/>
          </p:cNvSpPr>
          <p:nvPr>
            <p:ph type="sldNum" sz="quarter" idx="5"/>
          </p:nvPr>
        </p:nvSpPr>
        <p:spPr/>
        <p:txBody>
          <a:bodyPr/>
          <a:lstStyle/>
          <a:p>
            <a:fld id="{5990D8B9-A13A-4C0E-BA0D-4FB284CBAD1A}" type="slidenum">
              <a:rPr lang="en-US" smtClean="0"/>
              <a:t>4</a:t>
            </a:fld>
            <a:endParaRPr lang="en-US"/>
          </a:p>
        </p:txBody>
      </p:sp>
    </p:spTree>
    <p:extLst>
      <p:ext uri="{BB962C8B-B14F-4D97-AF65-F5344CB8AC3E}">
        <p14:creationId xmlns:p14="http://schemas.microsoft.com/office/powerpoint/2010/main" val="25116960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990D8B9-A13A-4C0E-BA0D-4FB284CBAD1A}" type="slidenum">
              <a:rPr lang="en-US" smtClean="0"/>
              <a:t>5</a:t>
            </a:fld>
            <a:endParaRPr lang="en-US"/>
          </a:p>
        </p:txBody>
      </p:sp>
    </p:spTree>
    <p:extLst>
      <p:ext uri="{BB962C8B-B14F-4D97-AF65-F5344CB8AC3E}">
        <p14:creationId xmlns:p14="http://schemas.microsoft.com/office/powerpoint/2010/main" val="31055491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990D8B9-A13A-4C0E-BA0D-4FB284CBAD1A}" type="slidenum">
              <a:rPr lang="en-US" smtClean="0"/>
              <a:t>6</a:t>
            </a:fld>
            <a:endParaRPr lang="en-US"/>
          </a:p>
        </p:txBody>
      </p:sp>
    </p:spTree>
    <p:extLst>
      <p:ext uri="{BB962C8B-B14F-4D97-AF65-F5344CB8AC3E}">
        <p14:creationId xmlns:p14="http://schemas.microsoft.com/office/powerpoint/2010/main" val="10432599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990D8B9-A13A-4C0E-BA0D-4FB284CBAD1A}" type="slidenum">
              <a:rPr lang="en-US" smtClean="0"/>
              <a:t>7</a:t>
            </a:fld>
            <a:endParaRPr lang="en-US"/>
          </a:p>
        </p:txBody>
      </p:sp>
    </p:spTree>
    <p:extLst>
      <p:ext uri="{BB962C8B-B14F-4D97-AF65-F5344CB8AC3E}">
        <p14:creationId xmlns:p14="http://schemas.microsoft.com/office/powerpoint/2010/main" val="42770924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990D8B9-A13A-4C0E-BA0D-4FB284CBAD1A}" type="slidenum">
              <a:rPr lang="en-US" smtClean="0"/>
              <a:t>8</a:t>
            </a:fld>
            <a:endParaRPr lang="en-US"/>
          </a:p>
        </p:txBody>
      </p:sp>
    </p:spTree>
    <p:extLst>
      <p:ext uri="{BB962C8B-B14F-4D97-AF65-F5344CB8AC3E}">
        <p14:creationId xmlns:p14="http://schemas.microsoft.com/office/powerpoint/2010/main" val="23872335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990D8B9-A13A-4C0E-BA0D-4FB284CBAD1A}" type="slidenum">
              <a:rPr lang="en-US" smtClean="0"/>
              <a:t>10</a:t>
            </a:fld>
            <a:endParaRPr lang="en-US"/>
          </a:p>
        </p:txBody>
      </p:sp>
    </p:spTree>
    <p:extLst>
      <p:ext uri="{BB962C8B-B14F-4D97-AF65-F5344CB8AC3E}">
        <p14:creationId xmlns:p14="http://schemas.microsoft.com/office/powerpoint/2010/main" val="7615673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12/6/2022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12/6/2022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12/6/2022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12/6/2022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12/6/2022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12/6/2022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12/6/2022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160EA64-D806-43AC-9DF2-F8C432F32B4C}" type="datetimeFigureOut">
              <a:rPr lang="en-US" dirty="0"/>
              <a:t>12/6/2022</a:t>
            </a:fld>
            <a:endParaRPr lang="en-US" dirty="0"/>
          </a:p>
        </p:txBody>
      </p:sp>
      <p:sp>
        <p:nvSpPr>
          <p:cNvPr id="6" name="Footer Placeholder 5"/>
          <p:cNvSpPr>
            <a:spLocks noGrp="1"/>
          </p:cNvSpPr>
          <p:nvPr>
            <p:ph type="ftr" sz="quarter" idx="11"/>
          </p:nvPr>
        </p:nvSpPr>
        <p:spPr>
          <a:xfrm>
            <a:off x="804672" y="6236208"/>
            <a:ext cx="5167503" cy="320040"/>
          </a:xfrm>
        </p:spPr>
        <p:txBody>
          <a:bodyPr/>
          <a:lstStyle>
            <a:lvl1pPr>
              <a:defRPr>
                <a:solidFill>
                  <a:srgbClr val="FFFFFF">
                    <a:alpha val="69804"/>
                  </a:srgbClr>
                </a:solidFill>
              </a:defRPr>
            </a:lvl1p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alpha val="90000"/>
                  </a:srgbClr>
                </a:solidFill>
                <a:effectLst>
                  <a:outerShdw blurRad="50800" dist="38100" dir="2700000" algn="tl" rotWithShape="0">
                    <a:prstClr val="black">
                      <a:alpha val="43000"/>
                    </a:prstClr>
                  </a:outerShdw>
                </a:effectLst>
              </a:defRPr>
            </a:lvl1pPr>
          </a:lstStyle>
          <a:p>
            <a:fld id="{1160EA64-D806-43AC-9DF2-F8C432F32B4C}" type="datetimeFigureOut">
              <a:rPr lang="en-US" dirty="0"/>
              <a:pPr/>
              <a:t>12/6/2022</a:t>
            </a:fld>
            <a:endParaRPr lang="en-US" dirty="0"/>
          </a:p>
        </p:txBody>
      </p:sp>
      <p:sp>
        <p:nvSpPr>
          <p:cNvPr id="6" name="Footer Placeholder 5"/>
          <p:cNvSpPr>
            <a:spLocks noGrp="1"/>
          </p:cNvSpPr>
          <p:nvPr>
            <p:ph type="ftr" sz="quarter" idx="11"/>
          </p:nvPr>
        </p:nvSpPr>
        <p:spPr>
          <a:xfrm>
            <a:off x="808523" y="6236208"/>
            <a:ext cx="5103729" cy="320040"/>
          </a:xfrm>
        </p:spPr>
        <p:txBody>
          <a:bodyPr/>
          <a:lstStyle>
            <a:lvl1pPr>
              <a:defRPr>
                <a:solidFill>
                  <a:srgbClr val="FFFFFF">
                    <a:alpha val="70000"/>
                  </a:srgbClr>
                </a:solidFill>
              </a:defRPr>
            </a:lvl1p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12/6/2022</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samhsa.gov/find-help/988/faqs" TargetMode="External"/><Relationship Id="rId7" Type="http://schemas.openxmlformats.org/officeDocument/2006/relationships/hyperlink" Target="https://doh.wa.gov/newsroom/nations-first-native-and-strong-lifeline-launches-part-988"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doh.wa.gov/sites/default/files/2022-06/971-052-988-SuicideCrisisLifelineFirstResponders.pdf?uid=630f8c679c517" TargetMode="External"/><Relationship Id="rId5" Type="http://schemas.openxmlformats.org/officeDocument/2006/relationships/hyperlink" Target="https://doh.wa.gov/sites/default/files/2022-07/971-053-988SuicideAndCrisisLifelineWhatYouNeedToKnow.pdf?uid=630f8c679c0d4" TargetMode="External"/><Relationship Id="rId4" Type="http://schemas.openxmlformats.org/officeDocument/2006/relationships/hyperlink" Target="https://doh.wa.gov/sites/default/files/2022-06/971-053-988-OnePagerFastfacts.pdf?uid=630f8c679bcf6"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988lifeline.org/chat"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2456B7C-CB44-45AF-91E5-EE09AF73E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424281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CED68AC-8454-4A15-8A0B-B6FF0C869EA0}"/>
              </a:ext>
            </a:extLst>
          </p:cNvPr>
          <p:cNvSpPr>
            <a:spLocks noGrp="1"/>
          </p:cNvSpPr>
          <p:nvPr>
            <p:ph type="ctrTitle"/>
          </p:nvPr>
        </p:nvSpPr>
        <p:spPr>
          <a:xfrm>
            <a:off x="1600200" y="3418891"/>
            <a:ext cx="8991600" cy="1645920"/>
          </a:xfrm>
        </p:spPr>
        <p:txBody>
          <a:bodyPr>
            <a:normAutofit/>
          </a:bodyPr>
          <a:lstStyle/>
          <a:p>
            <a:r>
              <a:rPr lang="en-US" dirty="0"/>
              <a:t>988</a:t>
            </a:r>
          </a:p>
        </p:txBody>
      </p:sp>
      <p:sp>
        <p:nvSpPr>
          <p:cNvPr id="3" name="Subtitle 2">
            <a:extLst>
              <a:ext uri="{FF2B5EF4-FFF2-40B4-BE49-F238E27FC236}">
                <a16:creationId xmlns:a16="http://schemas.microsoft.com/office/drawing/2014/main" id="{67C47A19-9648-4B5F-93D5-E2541291AE5A}"/>
              </a:ext>
            </a:extLst>
          </p:cNvPr>
          <p:cNvSpPr>
            <a:spLocks noGrp="1"/>
          </p:cNvSpPr>
          <p:nvPr>
            <p:ph type="subTitle" idx="1"/>
          </p:nvPr>
        </p:nvSpPr>
        <p:spPr>
          <a:xfrm>
            <a:off x="2695194" y="5384691"/>
            <a:ext cx="6801612" cy="736976"/>
          </a:xfrm>
        </p:spPr>
        <p:txBody>
          <a:bodyPr>
            <a:normAutofit/>
          </a:bodyPr>
          <a:lstStyle/>
          <a:p>
            <a:r>
              <a:rPr lang="en-US" dirty="0"/>
              <a:t>Officially went live in Washington on July 16, 2022</a:t>
            </a:r>
          </a:p>
        </p:txBody>
      </p:sp>
      <p:pic>
        <p:nvPicPr>
          <p:cNvPr id="5" name="Picture 4" descr="A picture containing text, light&#10;&#10;Description automatically generated">
            <a:extLst>
              <a:ext uri="{FF2B5EF4-FFF2-40B4-BE49-F238E27FC236}">
                <a16:creationId xmlns:a16="http://schemas.microsoft.com/office/drawing/2014/main" id="{452E5155-F4B7-4B8A-94E0-B0F0F9321E14}"/>
              </a:ext>
            </a:extLst>
          </p:cNvPr>
          <p:cNvPicPr>
            <a:picLocks noChangeAspect="1"/>
          </p:cNvPicPr>
          <p:nvPr/>
        </p:nvPicPr>
        <p:blipFill>
          <a:blip r:embed="rId3"/>
          <a:stretch>
            <a:fillRect/>
          </a:stretch>
        </p:blipFill>
        <p:spPr>
          <a:xfrm>
            <a:off x="3686476" y="1061068"/>
            <a:ext cx="4819048" cy="1614382"/>
          </a:xfrm>
          <a:prstGeom prst="rect">
            <a:avLst/>
          </a:prstGeom>
        </p:spPr>
      </p:pic>
    </p:spTree>
    <p:extLst>
      <p:ext uri="{BB962C8B-B14F-4D97-AF65-F5344CB8AC3E}">
        <p14:creationId xmlns:p14="http://schemas.microsoft.com/office/powerpoint/2010/main" val="9247681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2768D1C-FAE1-4DA6-976C-ED360FF67FC3}"/>
              </a:ext>
            </a:extLst>
          </p:cNvPr>
          <p:cNvSpPr>
            <a:spLocks noGrp="1"/>
          </p:cNvSpPr>
          <p:nvPr>
            <p:ph type="body" idx="1"/>
          </p:nvPr>
        </p:nvSpPr>
        <p:spPr>
          <a:ln>
            <a:solidFill>
              <a:schemeClr val="bg1"/>
            </a:solidFill>
          </a:ln>
        </p:spPr>
        <p:txBody>
          <a:bodyPr anchor="ctr">
            <a:normAutofit/>
          </a:bodyPr>
          <a:lstStyle/>
          <a:p>
            <a:r>
              <a:rPr lang="en-US" sz="2000" b="1" dirty="0">
                <a:solidFill>
                  <a:schemeClr val="bg1"/>
                </a:solidFill>
              </a:rPr>
              <a:t>July 2021 – June 2022</a:t>
            </a:r>
          </a:p>
        </p:txBody>
      </p:sp>
      <p:sp>
        <p:nvSpPr>
          <p:cNvPr id="3" name="Content Placeholder 2">
            <a:extLst>
              <a:ext uri="{FF2B5EF4-FFF2-40B4-BE49-F238E27FC236}">
                <a16:creationId xmlns:a16="http://schemas.microsoft.com/office/drawing/2014/main" id="{24CC4FB8-BBC2-4F42-BA5C-00511232296A}"/>
              </a:ext>
            </a:extLst>
          </p:cNvPr>
          <p:cNvSpPr>
            <a:spLocks noGrp="1"/>
          </p:cNvSpPr>
          <p:nvPr>
            <p:ph sz="half" idx="2"/>
          </p:nvPr>
        </p:nvSpPr>
        <p:spPr>
          <a:ln>
            <a:solidFill>
              <a:schemeClr val="bg1"/>
            </a:solidFill>
          </a:ln>
        </p:spPr>
        <p:txBody>
          <a:bodyPr anchor="ctr">
            <a:normAutofit/>
          </a:bodyPr>
          <a:lstStyle/>
          <a:p>
            <a:pPr marL="461963" marR="0" lvl="1" indent="-287338">
              <a:lnSpc>
                <a:spcPct val="107000"/>
              </a:lnSpc>
              <a:spcBef>
                <a:spcPts val="0"/>
              </a:spcBef>
              <a:spcAft>
                <a:spcPts val="0"/>
              </a:spcAft>
              <a:buNone/>
            </a:pPr>
            <a:r>
              <a:rPr lang="en-US" sz="2800" dirty="0">
                <a:solidFill>
                  <a:schemeClr val="bg1"/>
                </a:solidFill>
                <a:ea typeface="Calibri" panose="020F0502020204030204" pitchFamily="34" charset="0"/>
                <a:cs typeface="Times New Roman" panose="02020603050405020304" pitchFamily="18" charset="0"/>
              </a:rPr>
              <a:t>1. </a:t>
            </a:r>
            <a:r>
              <a:rPr lang="en-US" sz="2400" dirty="0">
                <a:solidFill>
                  <a:schemeClr val="bg1"/>
                </a:solidFill>
                <a:effectLst/>
                <a:ea typeface="Calibri" panose="020F0502020204030204" pitchFamily="34" charset="0"/>
                <a:cs typeface="Times New Roman" panose="02020603050405020304" pitchFamily="18" charset="0"/>
              </a:rPr>
              <a:t>Ages 20-29 years</a:t>
            </a:r>
            <a:endParaRPr lang="en-US" sz="2400" dirty="0">
              <a:solidFill>
                <a:schemeClr val="bg1"/>
              </a:solidFill>
              <a:ea typeface="Calibri" panose="020F0502020204030204" pitchFamily="34" charset="0"/>
              <a:cs typeface="Times New Roman" panose="02020603050405020304" pitchFamily="18" charset="0"/>
            </a:endParaRPr>
          </a:p>
          <a:p>
            <a:pPr marL="461963" marR="0" lvl="1" indent="-287338">
              <a:lnSpc>
                <a:spcPct val="107000"/>
              </a:lnSpc>
              <a:spcBef>
                <a:spcPts val="0"/>
              </a:spcBef>
              <a:spcAft>
                <a:spcPts val="0"/>
              </a:spcAft>
              <a:buNone/>
            </a:pPr>
            <a:r>
              <a:rPr lang="en-US" sz="2400" dirty="0">
                <a:solidFill>
                  <a:schemeClr val="bg1"/>
                </a:solidFill>
                <a:effectLst/>
                <a:ea typeface="Calibri" panose="020F0502020204030204" pitchFamily="34" charset="0"/>
                <a:cs typeface="Times New Roman" panose="02020603050405020304" pitchFamily="18" charset="0"/>
              </a:rPr>
              <a:t>2.  Ages 30-39 years</a:t>
            </a:r>
          </a:p>
          <a:p>
            <a:pPr marL="461963" marR="0" lvl="1" indent="-287338">
              <a:lnSpc>
                <a:spcPct val="107000"/>
              </a:lnSpc>
              <a:spcBef>
                <a:spcPts val="0"/>
              </a:spcBef>
              <a:spcAft>
                <a:spcPts val="0"/>
              </a:spcAft>
              <a:buNone/>
            </a:pPr>
            <a:r>
              <a:rPr lang="en-US" sz="2400" dirty="0">
                <a:solidFill>
                  <a:schemeClr val="bg1"/>
                </a:solidFill>
                <a:effectLst/>
                <a:ea typeface="Calibri" panose="020F0502020204030204" pitchFamily="34" charset="0"/>
                <a:cs typeface="Times New Roman" panose="02020603050405020304" pitchFamily="18" charset="0"/>
              </a:rPr>
              <a:t>3.  Ages 13-17 years</a:t>
            </a:r>
          </a:p>
          <a:p>
            <a:endParaRPr lang="en-US" dirty="0"/>
          </a:p>
        </p:txBody>
      </p:sp>
      <p:sp>
        <p:nvSpPr>
          <p:cNvPr id="4" name="Content Placeholder 3">
            <a:extLst>
              <a:ext uri="{FF2B5EF4-FFF2-40B4-BE49-F238E27FC236}">
                <a16:creationId xmlns:a16="http://schemas.microsoft.com/office/drawing/2014/main" id="{F031107E-4236-4031-AE8E-466D16DF55F2}"/>
              </a:ext>
            </a:extLst>
          </p:cNvPr>
          <p:cNvSpPr>
            <a:spLocks noGrp="1"/>
          </p:cNvSpPr>
          <p:nvPr>
            <p:ph sz="quarter" idx="4"/>
          </p:nvPr>
        </p:nvSpPr>
        <p:spPr>
          <a:ln>
            <a:solidFill>
              <a:schemeClr val="bg1"/>
            </a:solidFill>
          </a:ln>
        </p:spPr>
        <p:txBody>
          <a:bodyPr anchor="ctr">
            <a:normAutofit/>
          </a:bodyPr>
          <a:lstStyle/>
          <a:p>
            <a:pPr marL="461963" marR="0" lvl="1" indent="-287338">
              <a:lnSpc>
                <a:spcPct val="107000"/>
              </a:lnSpc>
              <a:spcBef>
                <a:spcPts val="0"/>
              </a:spcBef>
              <a:spcAft>
                <a:spcPts val="0"/>
              </a:spcAft>
              <a:buNone/>
            </a:pPr>
            <a:r>
              <a:rPr lang="en-US" sz="2400" dirty="0">
                <a:solidFill>
                  <a:schemeClr val="bg1"/>
                </a:solidFill>
                <a:effectLst/>
                <a:ea typeface="Calibri" panose="020F0502020204030204" pitchFamily="34" charset="0"/>
                <a:cs typeface="Times New Roman" panose="02020603050405020304" pitchFamily="18" charset="0"/>
              </a:rPr>
              <a:t>1.  Ages 20-29 years</a:t>
            </a:r>
            <a:endParaRPr lang="en-US" sz="2400" dirty="0">
              <a:solidFill>
                <a:schemeClr val="bg1"/>
              </a:solidFill>
              <a:ea typeface="Calibri" panose="020F0502020204030204" pitchFamily="34" charset="0"/>
              <a:cs typeface="Times New Roman" panose="02020603050405020304" pitchFamily="18" charset="0"/>
            </a:endParaRPr>
          </a:p>
          <a:p>
            <a:pPr marL="461963" marR="0" lvl="1" indent="-287338">
              <a:lnSpc>
                <a:spcPct val="107000"/>
              </a:lnSpc>
              <a:spcBef>
                <a:spcPts val="0"/>
              </a:spcBef>
              <a:spcAft>
                <a:spcPts val="0"/>
              </a:spcAft>
              <a:buNone/>
            </a:pPr>
            <a:r>
              <a:rPr lang="en-US" sz="2400" dirty="0">
                <a:solidFill>
                  <a:schemeClr val="bg1"/>
                </a:solidFill>
                <a:effectLst/>
                <a:ea typeface="Calibri" panose="020F0502020204030204" pitchFamily="34" charset="0"/>
                <a:cs typeface="Times New Roman" panose="02020603050405020304" pitchFamily="18" charset="0"/>
              </a:rPr>
              <a:t>2.  Ages 30-39 years</a:t>
            </a:r>
          </a:p>
          <a:p>
            <a:pPr marL="461963" marR="0" lvl="1" indent="-287338">
              <a:lnSpc>
                <a:spcPct val="107000"/>
              </a:lnSpc>
              <a:spcBef>
                <a:spcPts val="0"/>
              </a:spcBef>
              <a:spcAft>
                <a:spcPts val="0"/>
              </a:spcAft>
              <a:buNone/>
            </a:pPr>
            <a:r>
              <a:rPr lang="en-US" sz="2400" dirty="0">
                <a:solidFill>
                  <a:schemeClr val="bg1"/>
                </a:solidFill>
                <a:effectLst/>
                <a:ea typeface="Calibri" panose="020F0502020204030204" pitchFamily="34" charset="0"/>
                <a:cs typeface="Times New Roman" panose="02020603050405020304" pitchFamily="18" charset="0"/>
              </a:rPr>
              <a:t>3.  Ages 50-59 years</a:t>
            </a:r>
          </a:p>
          <a:p>
            <a:endParaRPr lang="en-US" dirty="0"/>
          </a:p>
        </p:txBody>
      </p:sp>
      <p:sp>
        <p:nvSpPr>
          <p:cNvPr id="5" name="Text Placeholder 4">
            <a:extLst>
              <a:ext uri="{FF2B5EF4-FFF2-40B4-BE49-F238E27FC236}">
                <a16:creationId xmlns:a16="http://schemas.microsoft.com/office/drawing/2014/main" id="{7127963F-2343-4434-9674-3EEA5F2C169B}"/>
              </a:ext>
            </a:extLst>
          </p:cNvPr>
          <p:cNvSpPr>
            <a:spLocks noGrp="1"/>
          </p:cNvSpPr>
          <p:nvPr>
            <p:ph type="body" sz="quarter" idx="13"/>
          </p:nvPr>
        </p:nvSpPr>
        <p:spPr>
          <a:ln>
            <a:solidFill>
              <a:schemeClr val="bg1"/>
            </a:solidFill>
          </a:ln>
        </p:spPr>
        <p:txBody>
          <a:bodyPr anchor="ctr">
            <a:noAutofit/>
          </a:bodyPr>
          <a:lstStyle/>
          <a:p>
            <a:r>
              <a:rPr lang="en-US" sz="2000" b="1" dirty="0">
                <a:solidFill>
                  <a:schemeClr val="bg1"/>
                </a:solidFill>
              </a:rPr>
              <a:t>August – November 2021</a:t>
            </a:r>
          </a:p>
        </p:txBody>
      </p:sp>
      <p:sp>
        <p:nvSpPr>
          <p:cNvPr id="6" name="Title 5">
            <a:extLst>
              <a:ext uri="{FF2B5EF4-FFF2-40B4-BE49-F238E27FC236}">
                <a16:creationId xmlns:a16="http://schemas.microsoft.com/office/drawing/2014/main" id="{40D6788F-67D5-434D-BA61-F022BA9B07F3}"/>
              </a:ext>
            </a:extLst>
          </p:cNvPr>
          <p:cNvSpPr>
            <a:spLocks noGrp="1"/>
          </p:cNvSpPr>
          <p:nvPr>
            <p:ph type="title"/>
          </p:nvPr>
        </p:nvSpPr>
        <p:spPr/>
        <p:txBody>
          <a:bodyPr/>
          <a:lstStyle/>
          <a:p>
            <a:r>
              <a:rPr lang="en-US" dirty="0"/>
              <a:t>988</a:t>
            </a:r>
            <a:r>
              <a:rPr lang="en-US"/>
              <a:t>/Lifeline CALLERs </a:t>
            </a:r>
            <a:r>
              <a:rPr lang="en-US" dirty="0"/>
              <a:t>BY Age Range</a:t>
            </a:r>
            <a:br>
              <a:rPr lang="en-US" dirty="0"/>
            </a:br>
            <a:r>
              <a:rPr lang="en-US" sz="1400" dirty="0"/>
              <a:t>*</a:t>
            </a:r>
            <a:r>
              <a:rPr lang="en-US" sz="1200" dirty="0"/>
              <a:t>Based on callers who provided identifying information</a:t>
            </a:r>
            <a:r>
              <a:rPr lang="en-US" sz="1400" dirty="0"/>
              <a:t>*</a:t>
            </a:r>
            <a:endParaRPr lang="en-US" dirty="0"/>
          </a:p>
        </p:txBody>
      </p:sp>
    </p:spTree>
    <p:extLst>
      <p:ext uri="{BB962C8B-B14F-4D97-AF65-F5344CB8AC3E}">
        <p14:creationId xmlns:p14="http://schemas.microsoft.com/office/powerpoint/2010/main" val="19278907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776FB-F508-4B72-BB50-62D8B1B0C1BC}"/>
              </a:ext>
            </a:extLst>
          </p:cNvPr>
          <p:cNvSpPr>
            <a:spLocks noGrp="1"/>
          </p:cNvSpPr>
          <p:nvPr>
            <p:ph type="title"/>
          </p:nvPr>
        </p:nvSpPr>
        <p:spPr>
          <a:xfrm>
            <a:off x="804672" y="2386744"/>
            <a:ext cx="5925310" cy="1645920"/>
          </a:xfrm>
          <a:prstGeom prst="ellipse">
            <a:avLst/>
          </a:prstGeom>
        </p:spPr>
        <p:txBody>
          <a:bodyPr vert="horz" lIns="274320" tIns="182880" rIns="274320" bIns="182880" rtlCol="0" anchor="ctr" anchorCtr="1">
            <a:normAutofit/>
          </a:bodyPr>
          <a:lstStyle/>
          <a:p>
            <a:r>
              <a:rPr lang="en-US" sz="3800">
                <a:solidFill>
                  <a:srgbClr val="262626"/>
                </a:solidFill>
              </a:rPr>
              <a:t>Questions</a:t>
            </a:r>
          </a:p>
        </p:txBody>
      </p:sp>
      <p:sp>
        <p:nvSpPr>
          <p:cNvPr id="16" name="Rectangle 15">
            <a:extLst>
              <a:ext uri="{FF2B5EF4-FFF2-40B4-BE49-F238E27FC236}">
                <a16:creationId xmlns:a16="http://schemas.microsoft.com/office/drawing/2014/main" id="{286492A9-8707-49AA-9FA5-DEB0A48DE3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5" y="640080"/>
            <a:ext cx="4017265" cy="5263134"/>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A0BD0216-F1DC-4FEE-8B22-DFDD276A61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00771" y="802767"/>
            <a:ext cx="3685032" cy="493776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descr="Ask Questions to Improve Your Leadership">
            <a:extLst>
              <a:ext uri="{FF2B5EF4-FFF2-40B4-BE49-F238E27FC236}">
                <a16:creationId xmlns:a16="http://schemas.microsoft.com/office/drawing/2014/main" id="{20313BEE-C417-48A5-AC98-9B0C1E492624}"/>
              </a:ext>
            </a:extLst>
          </p:cNvPr>
          <p:cNvPicPr>
            <a:picLocks noGrp="1" noChangeAspect="1" noChangeArrowheads="1"/>
          </p:cNvPicPr>
          <p:nvPr>
            <p:ph idx="1"/>
          </p:nvPr>
        </p:nvPicPr>
        <p:blipFill rotWithShape="1">
          <a:blip r:embed="rId3">
            <a:extLst>
              <a:ext uri="{28A0092B-C50C-407E-A947-70E740481C1C}">
                <a14:useLocalDpi xmlns:a14="http://schemas.microsoft.com/office/drawing/2010/main" val="0"/>
              </a:ext>
            </a:extLst>
          </a:blip>
          <a:srcRect l="1955" r="507" b="2"/>
          <a:stretch/>
        </p:blipFill>
        <p:spPr bwMode="auto">
          <a:xfrm>
            <a:off x="8020811" y="2102498"/>
            <a:ext cx="3044952" cy="23382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921063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a:extLst>
              <a:ext uri="{FF2B5EF4-FFF2-40B4-BE49-F238E27FC236}">
                <a16:creationId xmlns:a16="http://schemas.microsoft.com/office/drawing/2014/main" id="{4C293613-DD63-4A1F-BAF2-5D103500FC74}"/>
              </a:ext>
            </a:extLst>
          </p:cNvPr>
          <p:cNvSpPr>
            <a:spLocks noGrp="1"/>
          </p:cNvSpPr>
          <p:nvPr>
            <p:ph type="title"/>
          </p:nvPr>
        </p:nvSpPr>
        <p:spPr>
          <a:xfrm>
            <a:off x="2231136" y="467418"/>
            <a:ext cx="7729728" cy="1188720"/>
          </a:xfrm>
          <a:solidFill>
            <a:schemeClr val="bg1"/>
          </a:solidFill>
        </p:spPr>
        <p:txBody>
          <a:bodyPr>
            <a:normAutofit/>
          </a:bodyPr>
          <a:lstStyle/>
          <a:p>
            <a:r>
              <a:rPr lang="en-US" dirty="0"/>
              <a:t>988 Resources </a:t>
            </a:r>
          </a:p>
        </p:txBody>
      </p:sp>
      <p:sp>
        <p:nvSpPr>
          <p:cNvPr id="8" name="Content Placeholder 7">
            <a:extLst>
              <a:ext uri="{FF2B5EF4-FFF2-40B4-BE49-F238E27FC236}">
                <a16:creationId xmlns:a16="http://schemas.microsoft.com/office/drawing/2014/main" id="{0BAEC83B-60D4-4875-85A7-2D8ED76C0230}"/>
              </a:ext>
            </a:extLst>
          </p:cNvPr>
          <p:cNvSpPr>
            <a:spLocks noGrp="1"/>
          </p:cNvSpPr>
          <p:nvPr>
            <p:ph idx="1"/>
          </p:nvPr>
        </p:nvSpPr>
        <p:spPr>
          <a:xfrm>
            <a:off x="1706062" y="2037807"/>
            <a:ext cx="8779512" cy="3378924"/>
          </a:xfrm>
        </p:spPr>
        <p:txBody>
          <a:bodyPr>
            <a:normAutofit/>
          </a:bodyPr>
          <a:lstStyle/>
          <a:p>
            <a:r>
              <a:rPr lang="en-US" dirty="0">
                <a:solidFill>
                  <a:srgbClr val="404040"/>
                </a:solidFill>
                <a:hlinkClick r:id="rId3"/>
              </a:rPr>
              <a:t>https://www.samhsa.gov/find-help/988</a:t>
            </a:r>
          </a:p>
          <a:p>
            <a:r>
              <a:rPr lang="en-US" dirty="0">
                <a:solidFill>
                  <a:srgbClr val="404040"/>
                </a:solidFill>
                <a:hlinkClick r:id="rId3"/>
              </a:rPr>
              <a:t>https://www.samhsa.gov/find-help/988/faqs</a:t>
            </a:r>
            <a:endParaRPr lang="en-US" dirty="0">
              <a:solidFill>
                <a:srgbClr val="404040"/>
              </a:solidFill>
            </a:endParaRPr>
          </a:p>
          <a:p>
            <a:r>
              <a:rPr lang="en-US" dirty="0">
                <a:solidFill>
                  <a:srgbClr val="404040"/>
                </a:solidFill>
                <a:hlinkClick r:id="rId4"/>
              </a:rPr>
              <a:t>https://doh.wa.gov/sites/default/files/2022-06/971-053-988-OnePagerFastfacts.pdf?uid=630f8c679bcf6</a:t>
            </a:r>
            <a:endParaRPr lang="en-US" dirty="0">
              <a:solidFill>
                <a:srgbClr val="404040"/>
              </a:solidFill>
            </a:endParaRPr>
          </a:p>
          <a:p>
            <a:r>
              <a:rPr lang="en-US" dirty="0">
                <a:solidFill>
                  <a:srgbClr val="404040"/>
                </a:solidFill>
                <a:hlinkClick r:id="rId5"/>
              </a:rPr>
              <a:t>https://doh.wa.gov/sites/default/files/2022-07/971-053-988SuicideAndCrisisLifelineWhatYouNeedToKnow.pdf?uid=630f8c679c0d4</a:t>
            </a:r>
            <a:endParaRPr lang="en-US" dirty="0">
              <a:solidFill>
                <a:srgbClr val="404040"/>
              </a:solidFill>
            </a:endParaRPr>
          </a:p>
          <a:p>
            <a:r>
              <a:rPr lang="en-US" dirty="0">
                <a:solidFill>
                  <a:srgbClr val="404040"/>
                </a:solidFill>
                <a:hlinkClick r:id="rId6"/>
              </a:rPr>
              <a:t>https://doh.wa.gov/sites/default/files/2022-06/971-052-988-SuicideCrisisLifelineFirstResponders.pdf?uid=630f8c679c517</a:t>
            </a:r>
            <a:endParaRPr lang="en-US" dirty="0">
              <a:solidFill>
                <a:srgbClr val="404040"/>
              </a:solidFill>
            </a:endParaRPr>
          </a:p>
          <a:p>
            <a:r>
              <a:rPr lang="en-US" dirty="0">
                <a:solidFill>
                  <a:srgbClr val="404040"/>
                </a:solidFill>
                <a:hlinkClick r:id="rId7"/>
              </a:rPr>
              <a:t>https://doh.wa.gov/newsroom/nations-first-native-and-strong-lifeline-launches-part-988</a:t>
            </a:r>
            <a:endParaRPr lang="en-US" dirty="0">
              <a:solidFill>
                <a:srgbClr val="404040"/>
              </a:solidFill>
            </a:endParaRPr>
          </a:p>
          <a:p>
            <a:pPr marL="0" indent="0">
              <a:buNone/>
            </a:pPr>
            <a:endParaRPr lang="en-US" dirty="0">
              <a:solidFill>
                <a:srgbClr val="404040"/>
              </a:solidFill>
            </a:endParaRPr>
          </a:p>
          <a:p>
            <a:endParaRPr lang="en-US" dirty="0">
              <a:solidFill>
                <a:srgbClr val="404040"/>
              </a:solidFill>
            </a:endParaRPr>
          </a:p>
          <a:p>
            <a:endParaRPr lang="en-US" dirty="0">
              <a:solidFill>
                <a:srgbClr val="404040"/>
              </a:solidFill>
            </a:endParaRPr>
          </a:p>
        </p:txBody>
      </p:sp>
    </p:spTree>
    <p:extLst>
      <p:ext uri="{BB962C8B-B14F-4D97-AF65-F5344CB8AC3E}">
        <p14:creationId xmlns:p14="http://schemas.microsoft.com/office/powerpoint/2010/main" val="28013197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644003C3-A2C2-445D-B355-9BA1F55E3B46}"/>
              </a:ext>
            </a:extLst>
          </p:cNvPr>
          <p:cNvSpPr>
            <a:spLocks noGrp="1"/>
          </p:cNvSpPr>
          <p:nvPr>
            <p:ph type="title"/>
          </p:nvPr>
        </p:nvSpPr>
        <p:spPr>
          <a:xfrm>
            <a:off x="1260873" y="1586484"/>
            <a:ext cx="3685032" cy="3685032"/>
          </a:xfrm>
          <a:prstGeom prst="ellipse">
            <a:avLst/>
          </a:prstGeom>
          <a:solidFill>
            <a:schemeClr val="accent2"/>
          </a:solidFill>
          <a:ln>
            <a:noFill/>
          </a:ln>
        </p:spPr>
        <p:txBody>
          <a:bodyPr>
            <a:normAutofit/>
          </a:bodyPr>
          <a:lstStyle/>
          <a:p>
            <a:r>
              <a:rPr lang="en-US" sz="3000" dirty="0">
                <a:solidFill>
                  <a:srgbClr val="FFFFFF"/>
                </a:solidFill>
              </a:rPr>
              <a:t>About 988</a:t>
            </a:r>
          </a:p>
        </p:txBody>
      </p:sp>
      <p:sp>
        <p:nvSpPr>
          <p:cNvPr id="5" name="Content Placeholder 4">
            <a:extLst>
              <a:ext uri="{FF2B5EF4-FFF2-40B4-BE49-F238E27FC236}">
                <a16:creationId xmlns:a16="http://schemas.microsoft.com/office/drawing/2014/main" id="{C02391B9-A213-4774-BAD5-89BCC2F51986}"/>
              </a:ext>
            </a:extLst>
          </p:cNvPr>
          <p:cNvSpPr>
            <a:spLocks noGrp="1"/>
          </p:cNvSpPr>
          <p:nvPr>
            <p:ph idx="1"/>
          </p:nvPr>
        </p:nvSpPr>
        <p:spPr>
          <a:xfrm>
            <a:off x="5346817" y="531223"/>
            <a:ext cx="6587720" cy="5979795"/>
          </a:xfrm>
        </p:spPr>
        <p:txBody>
          <a:bodyPr anchor="ctr">
            <a:normAutofit/>
          </a:bodyPr>
          <a:lstStyle/>
          <a:p>
            <a:pPr>
              <a:lnSpc>
                <a:spcPct val="90000"/>
              </a:lnSpc>
              <a:buFont typeface="Courier New" panose="02070309020205020404" pitchFamily="49" charset="0"/>
              <a:buChar char="o"/>
            </a:pPr>
            <a:r>
              <a:rPr lang="en-US" sz="2400" dirty="0"/>
              <a:t>988 offers 24/7/365 call, text, and chat access to trained counselors, no matter where someone lives in the United </a:t>
            </a:r>
            <a:r>
              <a:rPr lang="en-US" sz="2400" dirty="0">
                <a:solidFill>
                  <a:schemeClr val="tx1"/>
                </a:solidFill>
              </a:rPr>
              <a:t>States, </a:t>
            </a:r>
            <a:r>
              <a:rPr lang="en-US" sz="2400" dirty="0"/>
              <a:t>when experiencing: </a:t>
            </a:r>
          </a:p>
          <a:p>
            <a:pPr marL="801688" lvl="1" indent="-227013">
              <a:lnSpc>
                <a:spcPct val="90000"/>
              </a:lnSpc>
            </a:pPr>
            <a:r>
              <a:rPr lang="en-US" sz="2200" dirty="0"/>
              <a:t>thoughts of suicide, </a:t>
            </a:r>
          </a:p>
          <a:p>
            <a:pPr marL="801688" lvl="1" indent="-227013">
              <a:lnSpc>
                <a:spcPct val="90000"/>
              </a:lnSpc>
            </a:pPr>
            <a:r>
              <a:rPr lang="en-US" sz="2200" dirty="0"/>
              <a:t>a mental health or substance use crisis, or</a:t>
            </a:r>
          </a:p>
          <a:p>
            <a:pPr marL="801688" lvl="1" indent="-227013">
              <a:lnSpc>
                <a:spcPct val="90000"/>
              </a:lnSpc>
            </a:pPr>
            <a:r>
              <a:rPr lang="en-US" sz="2200" dirty="0"/>
              <a:t>any other kind of emotional distress.</a:t>
            </a:r>
          </a:p>
          <a:p>
            <a:pPr marL="227013" lvl="1" indent="-227013">
              <a:lnSpc>
                <a:spcPct val="90000"/>
              </a:lnSpc>
              <a:buFont typeface="Courier New" panose="02070309020205020404" pitchFamily="49" charset="0"/>
              <a:buChar char="o"/>
            </a:pPr>
            <a:r>
              <a:rPr lang="en-US" sz="2400" b="0" i="0" dirty="0">
                <a:solidFill>
                  <a:schemeClr val="tx1"/>
                </a:solidFill>
                <a:effectLst/>
              </a:rPr>
              <a:t>Access is available through every land line, cell phone, and voice-over internet device in the United States.</a:t>
            </a:r>
          </a:p>
          <a:p>
            <a:pPr>
              <a:lnSpc>
                <a:spcPct val="90000"/>
              </a:lnSpc>
              <a:buFont typeface="Courier New" panose="02070309020205020404" pitchFamily="49" charset="0"/>
              <a:buChar char="o"/>
            </a:pPr>
            <a:r>
              <a:rPr lang="en-US" sz="2400" dirty="0">
                <a:solidFill>
                  <a:schemeClr val="tx1"/>
                </a:solidFill>
              </a:rPr>
              <a:t>988 operates t</a:t>
            </a:r>
            <a:r>
              <a:rPr lang="en-US" sz="2400" dirty="0"/>
              <a:t>hrough what is known as the National Suicide Prevention Lifeline network, which consists of over 200 locally owned and funded crisis centers across the country. </a:t>
            </a:r>
          </a:p>
        </p:txBody>
      </p:sp>
    </p:spTree>
    <p:extLst>
      <p:ext uri="{BB962C8B-B14F-4D97-AF65-F5344CB8AC3E}">
        <p14:creationId xmlns:p14="http://schemas.microsoft.com/office/powerpoint/2010/main" val="2320189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530FE0-C542-45A1-BCD8-935787009C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51" y="640080"/>
            <a:ext cx="8924024" cy="5200996"/>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0543" y="825096"/>
            <a:ext cx="8549640" cy="483096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6718" y="1443035"/>
            <a:ext cx="3971932" cy="3971930"/>
          </a:xfrm>
          <a:prstGeom prst="ellipse">
            <a:avLst/>
          </a:prstGeom>
          <a:solidFill>
            <a:srgbClr val="FFFFFF"/>
          </a:solidFill>
          <a:ln w="317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7F271F-F7B9-4963-925F-3F648C887B63}"/>
              </a:ext>
            </a:extLst>
          </p:cNvPr>
          <p:cNvSpPr>
            <a:spLocks noGrp="1"/>
          </p:cNvSpPr>
          <p:nvPr>
            <p:ph type="title"/>
          </p:nvPr>
        </p:nvSpPr>
        <p:spPr>
          <a:xfrm>
            <a:off x="7720168" y="1586484"/>
            <a:ext cx="3685032" cy="3685032"/>
          </a:xfrm>
          <a:prstGeom prst="ellipse">
            <a:avLst/>
          </a:prstGeom>
          <a:solidFill>
            <a:schemeClr val="accent2"/>
          </a:solidFill>
          <a:ln>
            <a:noFill/>
          </a:ln>
        </p:spPr>
        <p:txBody>
          <a:bodyPr>
            <a:normAutofit/>
          </a:bodyPr>
          <a:lstStyle/>
          <a:p>
            <a:r>
              <a:rPr lang="en-US" sz="3000" dirty="0">
                <a:solidFill>
                  <a:srgbClr val="FFFFFF"/>
                </a:solidFill>
              </a:rPr>
              <a:t>About 988</a:t>
            </a:r>
          </a:p>
        </p:txBody>
      </p:sp>
      <p:sp>
        <p:nvSpPr>
          <p:cNvPr id="3" name="Content Placeholder 2">
            <a:extLst>
              <a:ext uri="{FF2B5EF4-FFF2-40B4-BE49-F238E27FC236}">
                <a16:creationId xmlns:a16="http://schemas.microsoft.com/office/drawing/2014/main" id="{63C048FE-02F6-4F34-AE08-10BA549B6727}"/>
              </a:ext>
            </a:extLst>
          </p:cNvPr>
          <p:cNvSpPr>
            <a:spLocks noGrp="1"/>
          </p:cNvSpPr>
          <p:nvPr>
            <p:ph idx="1"/>
          </p:nvPr>
        </p:nvSpPr>
        <p:spPr>
          <a:xfrm>
            <a:off x="1036320" y="1016924"/>
            <a:ext cx="6396948" cy="4477785"/>
          </a:xfrm>
        </p:spPr>
        <p:txBody>
          <a:bodyPr anchor="ctr">
            <a:normAutofit/>
          </a:bodyPr>
          <a:lstStyle/>
          <a:p>
            <a:pPr>
              <a:buFont typeface="Courier New" panose="02070309020205020404" pitchFamily="49" charset="0"/>
              <a:buChar char="o"/>
            </a:pPr>
            <a:r>
              <a:rPr lang="en-US" dirty="0">
                <a:solidFill>
                  <a:schemeClr val="tx1"/>
                </a:solidFill>
              </a:rPr>
              <a:t>Veterans and service members may reach the Veterans Crisis Line by pressing 1 after dialing 988 or by texting 838255.</a:t>
            </a:r>
          </a:p>
          <a:p>
            <a:pPr>
              <a:buFont typeface="Courier New" panose="02070309020205020404" pitchFamily="49" charset="0"/>
              <a:buChar char="o"/>
            </a:pPr>
            <a:r>
              <a:rPr lang="en-US" b="0" i="0" dirty="0">
                <a:solidFill>
                  <a:schemeClr val="tx1"/>
                </a:solidFill>
                <a:effectLst/>
              </a:rPr>
              <a:t>988 currently serves TTY users either through their preferred relay service or by dialing 711 then 1-800-273-8255. </a:t>
            </a:r>
          </a:p>
          <a:p>
            <a:pPr>
              <a:buFont typeface="Courier New" panose="02070309020205020404" pitchFamily="49" charset="0"/>
              <a:buChar char="o"/>
            </a:pPr>
            <a:r>
              <a:rPr lang="en-US" b="0" i="0" dirty="0">
                <a:solidFill>
                  <a:schemeClr val="tx1"/>
                </a:solidFill>
                <a:effectLst/>
              </a:rPr>
              <a:t>988 telephone services are available in Spanish by pressing 2.</a:t>
            </a:r>
          </a:p>
          <a:p>
            <a:pPr>
              <a:buFont typeface="Courier New" panose="02070309020205020404" pitchFamily="49" charset="0"/>
              <a:buChar char="o"/>
            </a:pPr>
            <a:r>
              <a:rPr lang="en-US" dirty="0">
                <a:solidFill>
                  <a:schemeClr val="tx1"/>
                </a:solidFill>
              </a:rPr>
              <a:t>I</a:t>
            </a:r>
            <a:r>
              <a:rPr lang="en-US" b="0" i="0" dirty="0">
                <a:solidFill>
                  <a:schemeClr val="tx1"/>
                </a:solidFill>
                <a:effectLst/>
              </a:rPr>
              <a:t>nterpretation services are available in over 250 languages.</a:t>
            </a:r>
          </a:p>
          <a:p>
            <a:pPr lvl="1">
              <a:buFont typeface="Courier New" panose="02070309020205020404" pitchFamily="49" charset="0"/>
              <a:buChar char="o"/>
            </a:pPr>
            <a:r>
              <a:rPr lang="en-US" i="1" dirty="0">
                <a:solidFill>
                  <a:srgbClr val="C00000"/>
                </a:solidFill>
              </a:rPr>
              <a:t>Text and chat are currently available in English only</a:t>
            </a:r>
          </a:p>
          <a:p>
            <a:pPr lvl="1">
              <a:buFont typeface="Courier New" panose="02070309020205020404" pitchFamily="49" charset="0"/>
              <a:buChar char="o"/>
            </a:pPr>
            <a:r>
              <a:rPr lang="en-US" b="0" i="0" dirty="0">
                <a:solidFill>
                  <a:schemeClr val="tx1"/>
                </a:solidFill>
                <a:effectLst/>
              </a:rPr>
              <a:t>Chat is available through the Lifeline’s website at </a:t>
            </a:r>
            <a:r>
              <a:rPr lang="en-US" b="0" i="0" u="sng" dirty="0">
                <a:solidFill>
                  <a:srgbClr val="1F419A"/>
                </a:solidFill>
                <a:effectLst/>
                <a:hlinkClick r:id="rId3"/>
              </a:rPr>
              <a:t>988lifeline.org/chat</a:t>
            </a:r>
            <a:r>
              <a:rPr lang="en-US" b="0" i="0" dirty="0">
                <a:solidFill>
                  <a:srgbClr val="4A4A4A"/>
                </a:solidFill>
                <a:effectLst/>
              </a:rPr>
              <a:t>.</a:t>
            </a:r>
            <a:endParaRPr lang="en-US" b="0" i="0" dirty="0">
              <a:solidFill>
                <a:srgbClr val="404040"/>
              </a:solidFill>
              <a:effectLst/>
            </a:endParaRPr>
          </a:p>
          <a:p>
            <a:pPr>
              <a:buFont typeface="Courier New" panose="02070309020205020404" pitchFamily="49" charset="0"/>
              <a:buChar char="o"/>
            </a:pPr>
            <a:r>
              <a:rPr lang="en-US" b="0" i="0" dirty="0">
                <a:solidFill>
                  <a:schemeClr val="tx1"/>
                </a:solidFill>
                <a:effectLst/>
              </a:rPr>
              <a:t>Washington launched Native and Strong Lifeline, dedicated to serving American Indian and Alaska Native individuals who call 988 and press 4.</a:t>
            </a:r>
            <a:endParaRPr lang="en-US" dirty="0">
              <a:solidFill>
                <a:schemeClr val="tx1"/>
              </a:solidFill>
            </a:endParaRPr>
          </a:p>
        </p:txBody>
      </p:sp>
    </p:spTree>
    <p:extLst>
      <p:ext uri="{BB962C8B-B14F-4D97-AF65-F5344CB8AC3E}">
        <p14:creationId xmlns:p14="http://schemas.microsoft.com/office/powerpoint/2010/main" val="3052091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B729332-1E2C-4B6F-85C6-0780FDF17BBD}"/>
              </a:ext>
            </a:extLst>
          </p:cNvPr>
          <p:cNvSpPr>
            <a:spLocks noGrp="1"/>
          </p:cNvSpPr>
          <p:nvPr>
            <p:ph type="title"/>
          </p:nvPr>
        </p:nvSpPr>
        <p:spPr/>
        <p:txBody>
          <a:bodyPr/>
          <a:lstStyle/>
          <a:p>
            <a:r>
              <a:rPr lang="en-US" dirty="0" err="1"/>
              <a:t>WAShington</a:t>
            </a:r>
            <a:r>
              <a:rPr lang="en-US" dirty="0"/>
              <a:t> State 988 Coverage</a:t>
            </a:r>
          </a:p>
        </p:txBody>
      </p:sp>
      <p:pic>
        <p:nvPicPr>
          <p:cNvPr id="7" name="Picture 6">
            <a:extLst>
              <a:ext uri="{FF2B5EF4-FFF2-40B4-BE49-F238E27FC236}">
                <a16:creationId xmlns:a16="http://schemas.microsoft.com/office/drawing/2014/main" id="{92E2C468-5B10-4A29-8636-BCABB23B3DEC}"/>
              </a:ext>
            </a:extLst>
          </p:cNvPr>
          <p:cNvPicPr>
            <a:picLocks noChangeAspect="1"/>
          </p:cNvPicPr>
          <p:nvPr/>
        </p:nvPicPr>
        <p:blipFill>
          <a:blip r:embed="rId3"/>
          <a:stretch>
            <a:fillRect/>
          </a:stretch>
        </p:blipFill>
        <p:spPr>
          <a:xfrm>
            <a:off x="3152446" y="2376786"/>
            <a:ext cx="5852217" cy="4139373"/>
          </a:xfrm>
          <a:prstGeom prst="rect">
            <a:avLst/>
          </a:prstGeom>
        </p:spPr>
      </p:pic>
    </p:spTree>
    <p:extLst>
      <p:ext uri="{BB962C8B-B14F-4D97-AF65-F5344CB8AC3E}">
        <p14:creationId xmlns:p14="http://schemas.microsoft.com/office/powerpoint/2010/main" val="1514652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934FCCCC-26E3-4D67-9CA9-0910FA912373}"/>
              </a:ext>
            </a:extLst>
          </p:cNvPr>
          <p:cNvSpPr>
            <a:spLocks noGrp="1"/>
          </p:cNvSpPr>
          <p:nvPr>
            <p:ph type="body" idx="1"/>
          </p:nvPr>
        </p:nvSpPr>
        <p:spPr>
          <a:xfrm>
            <a:off x="1095757" y="2418894"/>
            <a:ext cx="4270248" cy="957943"/>
          </a:xfrm>
        </p:spPr>
        <p:txBody>
          <a:bodyPr>
            <a:normAutofit/>
          </a:bodyPr>
          <a:lstStyle/>
          <a:p>
            <a:r>
              <a:rPr lang="en-US" sz="1800" dirty="0">
                <a:solidFill>
                  <a:schemeClr val="bg1"/>
                </a:solidFill>
              </a:rPr>
              <a:t>The BH-ASOs’ Regional </a:t>
            </a:r>
          </a:p>
          <a:p>
            <a:r>
              <a:rPr lang="en-US" sz="1800" dirty="0">
                <a:solidFill>
                  <a:schemeClr val="bg1"/>
                </a:solidFill>
              </a:rPr>
              <a:t>Crisis Lines</a:t>
            </a:r>
          </a:p>
        </p:txBody>
      </p:sp>
      <p:pic>
        <p:nvPicPr>
          <p:cNvPr id="13" name="Content Placeholder 12">
            <a:extLst>
              <a:ext uri="{FF2B5EF4-FFF2-40B4-BE49-F238E27FC236}">
                <a16:creationId xmlns:a16="http://schemas.microsoft.com/office/drawing/2014/main" id="{5773CDB8-0B7F-4C07-A121-9B03FD58C4B0}"/>
              </a:ext>
            </a:extLst>
          </p:cNvPr>
          <p:cNvPicPr>
            <a:picLocks noGrp="1" noChangeAspect="1"/>
          </p:cNvPicPr>
          <p:nvPr>
            <p:ph sz="half" idx="2"/>
          </p:nvPr>
        </p:nvPicPr>
        <p:blipFill>
          <a:blip r:embed="rId3"/>
          <a:stretch>
            <a:fillRect/>
          </a:stretch>
        </p:blipFill>
        <p:spPr>
          <a:xfrm>
            <a:off x="686971" y="3642319"/>
            <a:ext cx="5347086" cy="2836858"/>
          </a:xfrm>
        </p:spPr>
      </p:pic>
      <p:pic>
        <p:nvPicPr>
          <p:cNvPr id="11" name="Content Placeholder 10">
            <a:extLst>
              <a:ext uri="{FF2B5EF4-FFF2-40B4-BE49-F238E27FC236}">
                <a16:creationId xmlns:a16="http://schemas.microsoft.com/office/drawing/2014/main" id="{3A263089-E464-4AA1-B2DD-AD742B365F26}"/>
              </a:ext>
            </a:extLst>
          </p:cNvPr>
          <p:cNvPicPr>
            <a:picLocks noGrp="1" noChangeAspect="1"/>
          </p:cNvPicPr>
          <p:nvPr>
            <p:ph sz="quarter" idx="4"/>
          </p:nvPr>
        </p:nvPicPr>
        <p:blipFill>
          <a:blip r:embed="rId4"/>
          <a:stretch>
            <a:fillRect/>
          </a:stretch>
        </p:blipFill>
        <p:spPr>
          <a:xfrm>
            <a:off x="8191304" y="3642319"/>
            <a:ext cx="2570801" cy="2772696"/>
          </a:xfrm>
        </p:spPr>
      </p:pic>
      <p:sp>
        <p:nvSpPr>
          <p:cNvPr id="8" name="Text Placeholder 7">
            <a:extLst>
              <a:ext uri="{FF2B5EF4-FFF2-40B4-BE49-F238E27FC236}">
                <a16:creationId xmlns:a16="http://schemas.microsoft.com/office/drawing/2014/main" id="{E2D68541-851D-429D-AE8A-1D220D9382D6}"/>
              </a:ext>
            </a:extLst>
          </p:cNvPr>
          <p:cNvSpPr>
            <a:spLocks noGrp="1"/>
          </p:cNvSpPr>
          <p:nvPr>
            <p:ph type="body" sz="quarter" idx="13"/>
          </p:nvPr>
        </p:nvSpPr>
        <p:spPr>
          <a:xfrm>
            <a:off x="7123866" y="2340082"/>
            <a:ext cx="4270248" cy="1115567"/>
          </a:xfrm>
        </p:spPr>
        <p:txBody>
          <a:bodyPr>
            <a:noAutofit/>
          </a:bodyPr>
          <a:lstStyle/>
          <a:p>
            <a:r>
              <a:rPr lang="en-US" sz="1800" dirty="0">
                <a:solidFill>
                  <a:schemeClr val="bg1"/>
                </a:solidFill>
              </a:rPr>
              <a:t>The National Suicide </a:t>
            </a:r>
          </a:p>
          <a:p>
            <a:r>
              <a:rPr lang="en-US" sz="1800" dirty="0">
                <a:solidFill>
                  <a:schemeClr val="bg1"/>
                </a:solidFill>
              </a:rPr>
              <a:t>Prevention Lifeline </a:t>
            </a:r>
          </a:p>
          <a:p>
            <a:r>
              <a:rPr lang="en-US" sz="1800" dirty="0">
                <a:solidFill>
                  <a:schemeClr val="bg1"/>
                </a:solidFill>
              </a:rPr>
              <a:t>10-Digit Number</a:t>
            </a:r>
          </a:p>
        </p:txBody>
      </p:sp>
      <p:sp>
        <p:nvSpPr>
          <p:cNvPr id="4" name="Title 3">
            <a:extLst>
              <a:ext uri="{FF2B5EF4-FFF2-40B4-BE49-F238E27FC236}">
                <a16:creationId xmlns:a16="http://schemas.microsoft.com/office/drawing/2014/main" id="{D44AFF02-EE12-41E8-98AE-B3FACDE965CD}"/>
              </a:ext>
            </a:extLst>
          </p:cNvPr>
          <p:cNvSpPr>
            <a:spLocks noGrp="1"/>
          </p:cNvSpPr>
          <p:nvPr>
            <p:ph type="title"/>
          </p:nvPr>
        </p:nvSpPr>
        <p:spPr>
          <a:xfrm>
            <a:off x="2048256" y="617265"/>
            <a:ext cx="7729728" cy="1188720"/>
          </a:xfrm>
        </p:spPr>
        <p:txBody>
          <a:bodyPr/>
          <a:lstStyle/>
          <a:p>
            <a:r>
              <a:rPr lang="en-US" dirty="0"/>
              <a:t>Existing Crisis </a:t>
            </a:r>
            <a:br>
              <a:rPr lang="en-US" dirty="0"/>
            </a:br>
            <a:r>
              <a:rPr lang="en-US" dirty="0"/>
              <a:t>Lines Remain </a:t>
            </a:r>
            <a:r>
              <a:rPr lang="en-US" dirty="0" err="1"/>
              <a:t>aCtive</a:t>
            </a:r>
            <a:endParaRPr lang="en-US" dirty="0"/>
          </a:p>
        </p:txBody>
      </p:sp>
      <p:sp>
        <p:nvSpPr>
          <p:cNvPr id="14" name="TextBox 13">
            <a:extLst>
              <a:ext uri="{FF2B5EF4-FFF2-40B4-BE49-F238E27FC236}">
                <a16:creationId xmlns:a16="http://schemas.microsoft.com/office/drawing/2014/main" id="{FC011272-FD9C-409A-8822-43DF3FA33CD2}"/>
              </a:ext>
            </a:extLst>
          </p:cNvPr>
          <p:cNvSpPr txBox="1"/>
          <p:nvPr/>
        </p:nvSpPr>
        <p:spPr>
          <a:xfrm>
            <a:off x="5709782" y="3148874"/>
            <a:ext cx="2054797" cy="400110"/>
          </a:xfrm>
          <a:prstGeom prst="rect">
            <a:avLst/>
          </a:prstGeom>
          <a:solidFill>
            <a:schemeClr val="bg1"/>
          </a:solidFill>
        </p:spPr>
        <p:txBody>
          <a:bodyPr wrap="square" rtlCol="0">
            <a:spAutoFit/>
          </a:bodyPr>
          <a:lstStyle/>
          <a:p>
            <a:r>
              <a:rPr lang="en-US" sz="2000" b="1" dirty="0"/>
              <a:t>1-877-266-1818</a:t>
            </a:r>
          </a:p>
        </p:txBody>
      </p:sp>
      <p:sp>
        <p:nvSpPr>
          <p:cNvPr id="15" name="Arrow: U-Turn 14">
            <a:extLst>
              <a:ext uri="{FF2B5EF4-FFF2-40B4-BE49-F238E27FC236}">
                <a16:creationId xmlns:a16="http://schemas.microsoft.com/office/drawing/2014/main" id="{5266AB11-CE52-4616-9C13-792325D0867D}"/>
              </a:ext>
            </a:extLst>
          </p:cNvPr>
          <p:cNvSpPr/>
          <p:nvPr/>
        </p:nvSpPr>
        <p:spPr>
          <a:xfrm>
            <a:off x="5315674" y="2071467"/>
            <a:ext cx="1436766" cy="1669640"/>
          </a:xfrm>
          <a:prstGeom prst="uturnArrow">
            <a:avLst>
              <a:gd name="adj1" fmla="val 25413"/>
              <a:gd name="adj2" fmla="val 25000"/>
              <a:gd name="adj3" fmla="val 29629"/>
              <a:gd name="adj4" fmla="val 26726"/>
              <a:gd name="adj5" fmla="val 60926"/>
            </a:avLst>
          </a:prstGeom>
          <a:solidFill>
            <a:srgbClr val="ABA75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6298828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57F3FC33-1746-4AF2-8ACA-B73040477CEE}"/>
              </a:ext>
            </a:extLst>
          </p:cNvPr>
          <p:cNvSpPr>
            <a:spLocks noGrp="1"/>
          </p:cNvSpPr>
          <p:nvPr>
            <p:ph type="body" idx="1"/>
          </p:nvPr>
        </p:nvSpPr>
        <p:spPr>
          <a:xfrm>
            <a:off x="1583436" y="2068014"/>
            <a:ext cx="4270248" cy="704087"/>
          </a:xfrm>
          <a:ln>
            <a:solidFill>
              <a:schemeClr val="bg1"/>
            </a:solidFill>
          </a:ln>
        </p:spPr>
        <p:txBody>
          <a:bodyPr anchor="ctr"/>
          <a:lstStyle/>
          <a:p>
            <a:r>
              <a:rPr lang="en-US" b="1" dirty="0">
                <a:solidFill>
                  <a:schemeClr val="bg1"/>
                </a:solidFill>
              </a:rPr>
              <a:t>July 2021 – June 2022</a:t>
            </a:r>
          </a:p>
        </p:txBody>
      </p:sp>
      <p:sp>
        <p:nvSpPr>
          <p:cNvPr id="6" name="Text Placeholder 5">
            <a:extLst>
              <a:ext uri="{FF2B5EF4-FFF2-40B4-BE49-F238E27FC236}">
                <a16:creationId xmlns:a16="http://schemas.microsoft.com/office/drawing/2014/main" id="{0D522CCC-5331-4549-8A32-33C36E43EDFD}"/>
              </a:ext>
            </a:extLst>
          </p:cNvPr>
          <p:cNvSpPr>
            <a:spLocks noGrp="1"/>
          </p:cNvSpPr>
          <p:nvPr>
            <p:ph type="body" sz="quarter" idx="13"/>
          </p:nvPr>
        </p:nvSpPr>
        <p:spPr>
          <a:xfrm>
            <a:off x="6321552" y="2053971"/>
            <a:ext cx="4270248" cy="704087"/>
          </a:xfrm>
          <a:ln>
            <a:solidFill>
              <a:schemeClr val="bg1"/>
            </a:solidFill>
          </a:ln>
        </p:spPr>
        <p:txBody>
          <a:bodyPr anchor="ctr"/>
          <a:lstStyle/>
          <a:p>
            <a:r>
              <a:rPr lang="en-US" b="1" dirty="0">
                <a:solidFill>
                  <a:schemeClr val="bg1"/>
                </a:solidFill>
              </a:rPr>
              <a:t>August – November 2022</a:t>
            </a:r>
          </a:p>
        </p:txBody>
      </p:sp>
      <p:sp>
        <p:nvSpPr>
          <p:cNvPr id="2" name="Title 1">
            <a:extLst>
              <a:ext uri="{FF2B5EF4-FFF2-40B4-BE49-F238E27FC236}">
                <a16:creationId xmlns:a16="http://schemas.microsoft.com/office/drawing/2014/main" id="{DD2BA8CA-F5A8-4F3D-9621-AFD571860DB8}"/>
              </a:ext>
            </a:extLst>
          </p:cNvPr>
          <p:cNvSpPr>
            <a:spLocks noGrp="1"/>
          </p:cNvSpPr>
          <p:nvPr>
            <p:ph type="title"/>
          </p:nvPr>
        </p:nvSpPr>
        <p:spPr>
          <a:xfrm>
            <a:off x="2231136" y="480060"/>
            <a:ext cx="7729728" cy="1188720"/>
          </a:xfrm>
        </p:spPr>
        <p:txBody>
          <a:bodyPr/>
          <a:lstStyle/>
          <a:p>
            <a:r>
              <a:rPr lang="en-US" b="1" dirty="0"/>
              <a:t>PRE/POST 988 </a:t>
            </a:r>
            <a:br>
              <a:rPr lang="en-US" b="1" dirty="0"/>
            </a:br>
            <a:r>
              <a:rPr lang="en-US" b="1" dirty="0"/>
              <a:t>Implementation Data</a:t>
            </a:r>
          </a:p>
        </p:txBody>
      </p:sp>
      <p:sp>
        <p:nvSpPr>
          <p:cNvPr id="5" name="Content Placeholder 4">
            <a:extLst>
              <a:ext uri="{FF2B5EF4-FFF2-40B4-BE49-F238E27FC236}">
                <a16:creationId xmlns:a16="http://schemas.microsoft.com/office/drawing/2014/main" id="{A0FBFB6E-55F3-4889-B4CA-ED7C1288FE7E}"/>
              </a:ext>
            </a:extLst>
          </p:cNvPr>
          <p:cNvSpPr>
            <a:spLocks noGrp="1"/>
          </p:cNvSpPr>
          <p:nvPr>
            <p:ph sz="half" idx="2"/>
          </p:nvPr>
        </p:nvSpPr>
        <p:spPr>
          <a:xfrm>
            <a:off x="1583436" y="3143250"/>
            <a:ext cx="4270248" cy="3292384"/>
          </a:xfrm>
          <a:ln>
            <a:solidFill>
              <a:schemeClr val="bg1"/>
            </a:solidFill>
          </a:ln>
        </p:spPr>
        <p:txBody>
          <a:bodyPr>
            <a:normAutofit/>
          </a:bodyPr>
          <a:lstStyle/>
          <a:p>
            <a:r>
              <a:rPr lang="en-US" b="1" dirty="0">
                <a:solidFill>
                  <a:schemeClr val="bg1"/>
                </a:solidFill>
              </a:rPr>
              <a:t>RCL MONTHLY AVERAGE:</a:t>
            </a:r>
          </a:p>
          <a:p>
            <a:r>
              <a:rPr lang="en-US" dirty="0">
                <a:solidFill>
                  <a:schemeClr val="bg1"/>
                </a:solidFill>
              </a:rPr>
              <a:t>Number of calls answered:  </a:t>
            </a:r>
            <a:r>
              <a:rPr lang="en-US" u="sng" dirty="0">
                <a:solidFill>
                  <a:schemeClr val="bg1"/>
                </a:solidFill>
              </a:rPr>
              <a:t>3,743</a:t>
            </a:r>
            <a:endParaRPr lang="en-US" dirty="0">
              <a:solidFill>
                <a:schemeClr val="bg1"/>
              </a:solidFill>
            </a:endParaRPr>
          </a:p>
          <a:p>
            <a:r>
              <a:rPr lang="en-US" dirty="0">
                <a:solidFill>
                  <a:schemeClr val="bg1"/>
                </a:solidFill>
              </a:rPr>
              <a:t>Length of call: </a:t>
            </a:r>
            <a:r>
              <a:rPr lang="en-US" u="sng" dirty="0">
                <a:solidFill>
                  <a:schemeClr val="bg1"/>
                </a:solidFill>
              </a:rPr>
              <a:t>6 minutes, 23 seconds</a:t>
            </a:r>
          </a:p>
          <a:p>
            <a:endParaRPr lang="en-US" b="1" dirty="0">
              <a:solidFill>
                <a:schemeClr val="bg1"/>
              </a:solidFill>
            </a:endParaRPr>
          </a:p>
          <a:p>
            <a:r>
              <a:rPr lang="en-US" b="1" dirty="0">
                <a:solidFill>
                  <a:schemeClr val="bg1"/>
                </a:solidFill>
              </a:rPr>
              <a:t>LIFELINE MONTHLY AVERAGE:</a:t>
            </a:r>
          </a:p>
          <a:p>
            <a:r>
              <a:rPr lang="en-US" dirty="0">
                <a:solidFill>
                  <a:schemeClr val="bg1"/>
                </a:solidFill>
              </a:rPr>
              <a:t>Number of calls answered:  </a:t>
            </a:r>
            <a:r>
              <a:rPr lang="en-US" u="sng" dirty="0">
                <a:solidFill>
                  <a:schemeClr val="bg1"/>
                </a:solidFill>
              </a:rPr>
              <a:t>257 calls</a:t>
            </a:r>
            <a:endParaRPr lang="en-US" dirty="0">
              <a:solidFill>
                <a:schemeClr val="bg1"/>
              </a:solidFill>
            </a:endParaRPr>
          </a:p>
          <a:p>
            <a:r>
              <a:rPr lang="en-US" dirty="0">
                <a:solidFill>
                  <a:schemeClr val="bg1"/>
                </a:solidFill>
              </a:rPr>
              <a:t>Length of call: </a:t>
            </a:r>
            <a:r>
              <a:rPr lang="en-US" u="sng" dirty="0">
                <a:solidFill>
                  <a:schemeClr val="bg1"/>
                </a:solidFill>
              </a:rPr>
              <a:t>12 minutes, 14 seconds</a:t>
            </a:r>
          </a:p>
          <a:p>
            <a:endParaRPr lang="en-US" b="1" dirty="0">
              <a:solidFill>
                <a:schemeClr val="bg1"/>
              </a:solidFill>
            </a:endParaRPr>
          </a:p>
        </p:txBody>
      </p:sp>
      <p:sp>
        <p:nvSpPr>
          <p:cNvPr id="8" name="Content Placeholder 7">
            <a:extLst>
              <a:ext uri="{FF2B5EF4-FFF2-40B4-BE49-F238E27FC236}">
                <a16:creationId xmlns:a16="http://schemas.microsoft.com/office/drawing/2014/main" id="{AC66BFC7-A2CF-4AC7-AFDE-0F74AE60C9A4}"/>
              </a:ext>
            </a:extLst>
          </p:cNvPr>
          <p:cNvSpPr>
            <a:spLocks noGrp="1"/>
          </p:cNvSpPr>
          <p:nvPr>
            <p:ph sz="quarter" idx="4"/>
          </p:nvPr>
        </p:nvSpPr>
        <p:spPr>
          <a:xfrm>
            <a:off x="6338316" y="3143249"/>
            <a:ext cx="4253484" cy="3292384"/>
          </a:xfrm>
          <a:ln>
            <a:solidFill>
              <a:schemeClr val="bg1"/>
            </a:solidFill>
          </a:ln>
        </p:spPr>
        <p:txBody>
          <a:bodyPr>
            <a:normAutofit/>
          </a:bodyPr>
          <a:lstStyle/>
          <a:p>
            <a:r>
              <a:rPr lang="en-US" b="1" dirty="0">
                <a:solidFill>
                  <a:schemeClr val="bg1"/>
                </a:solidFill>
              </a:rPr>
              <a:t>RCL MONTHLY AVERAGE:</a:t>
            </a:r>
          </a:p>
          <a:p>
            <a:r>
              <a:rPr lang="en-US" dirty="0">
                <a:solidFill>
                  <a:schemeClr val="bg1"/>
                </a:solidFill>
              </a:rPr>
              <a:t>Number of calls answered:  </a:t>
            </a:r>
            <a:r>
              <a:rPr lang="en-US" u="sng" dirty="0">
                <a:solidFill>
                  <a:schemeClr val="bg1"/>
                </a:solidFill>
              </a:rPr>
              <a:t>3,625</a:t>
            </a:r>
            <a:endParaRPr lang="en-US" dirty="0">
              <a:solidFill>
                <a:schemeClr val="bg1"/>
              </a:solidFill>
            </a:endParaRPr>
          </a:p>
          <a:p>
            <a:r>
              <a:rPr lang="en-US" dirty="0">
                <a:solidFill>
                  <a:schemeClr val="bg1"/>
                </a:solidFill>
              </a:rPr>
              <a:t>Length of call: </a:t>
            </a:r>
            <a:r>
              <a:rPr lang="en-US" u="sng" dirty="0">
                <a:solidFill>
                  <a:schemeClr val="bg1"/>
                </a:solidFill>
              </a:rPr>
              <a:t>6 minutes,  56 seconds</a:t>
            </a:r>
          </a:p>
          <a:p>
            <a:endParaRPr lang="en-US" b="1" dirty="0">
              <a:solidFill>
                <a:schemeClr val="bg1"/>
              </a:solidFill>
            </a:endParaRPr>
          </a:p>
          <a:p>
            <a:r>
              <a:rPr lang="en-US" b="1" dirty="0">
                <a:solidFill>
                  <a:schemeClr val="bg1"/>
                </a:solidFill>
              </a:rPr>
              <a:t>LIFELINE MONTHLY AVERAGE:</a:t>
            </a:r>
          </a:p>
          <a:p>
            <a:r>
              <a:rPr lang="en-US" dirty="0">
                <a:solidFill>
                  <a:schemeClr val="bg1"/>
                </a:solidFill>
              </a:rPr>
              <a:t>Number of calls answered: </a:t>
            </a:r>
            <a:r>
              <a:rPr lang="en-US" u="sng" dirty="0">
                <a:solidFill>
                  <a:schemeClr val="bg1"/>
                </a:solidFill>
              </a:rPr>
              <a:t>350 calls</a:t>
            </a:r>
            <a:endParaRPr lang="en-US" dirty="0">
              <a:solidFill>
                <a:schemeClr val="bg1"/>
              </a:solidFill>
            </a:endParaRPr>
          </a:p>
          <a:p>
            <a:r>
              <a:rPr lang="en-US" dirty="0">
                <a:solidFill>
                  <a:schemeClr val="bg1"/>
                </a:solidFill>
              </a:rPr>
              <a:t>Length of call: </a:t>
            </a:r>
            <a:r>
              <a:rPr lang="en-US" u="sng" dirty="0">
                <a:solidFill>
                  <a:schemeClr val="bg1"/>
                </a:solidFill>
              </a:rPr>
              <a:t>12 minutes,  20 seconds</a:t>
            </a:r>
          </a:p>
          <a:p>
            <a:endParaRPr lang="en-US" dirty="0"/>
          </a:p>
        </p:txBody>
      </p:sp>
    </p:spTree>
    <p:extLst>
      <p:ext uri="{BB962C8B-B14F-4D97-AF65-F5344CB8AC3E}">
        <p14:creationId xmlns:p14="http://schemas.microsoft.com/office/powerpoint/2010/main" val="6099953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94687D06-E4AD-4868-8A52-A51B45658BA0}"/>
              </a:ext>
            </a:extLst>
          </p:cNvPr>
          <p:cNvSpPr>
            <a:spLocks noGrp="1"/>
          </p:cNvSpPr>
          <p:nvPr>
            <p:ph type="body" idx="1"/>
          </p:nvPr>
        </p:nvSpPr>
        <p:spPr>
          <a:xfrm>
            <a:off x="1258062" y="2336512"/>
            <a:ext cx="4270248" cy="704087"/>
          </a:xfrm>
        </p:spPr>
        <p:txBody>
          <a:bodyPr anchor="ctr">
            <a:normAutofit/>
          </a:bodyPr>
          <a:lstStyle/>
          <a:p>
            <a:r>
              <a:rPr lang="en-US" sz="2000" b="1" dirty="0">
                <a:solidFill>
                  <a:schemeClr val="bg1"/>
                </a:solidFill>
              </a:rPr>
              <a:t>RCL Monthly CALL</a:t>
            </a:r>
            <a:endParaRPr lang="en-US" sz="2000" dirty="0"/>
          </a:p>
        </p:txBody>
      </p:sp>
      <p:graphicFrame>
        <p:nvGraphicFramePr>
          <p:cNvPr id="12" name="Content Placeholder 11">
            <a:extLst>
              <a:ext uri="{FF2B5EF4-FFF2-40B4-BE49-F238E27FC236}">
                <a16:creationId xmlns:a16="http://schemas.microsoft.com/office/drawing/2014/main" id="{C56FE88F-2BD9-4832-AE01-106DDB811B4B}"/>
              </a:ext>
            </a:extLst>
          </p:cNvPr>
          <p:cNvGraphicFramePr>
            <a:graphicFrameLocks noGrp="1"/>
          </p:cNvGraphicFramePr>
          <p:nvPr>
            <p:ph sz="half" idx="2"/>
            <p:extLst>
              <p:ext uri="{D42A27DB-BD31-4B8C-83A1-F6EECF244321}">
                <p14:modId xmlns:p14="http://schemas.microsoft.com/office/powerpoint/2010/main" val="348560821"/>
              </p:ext>
            </p:extLst>
          </p:nvPr>
        </p:nvGraphicFramePr>
        <p:xfrm>
          <a:off x="1140823" y="3291475"/>
          <a:ext cx="4519747" cy="2264593"/>
        </p:xfrm>
        <a:graphic>
          <a:graphicData uri="http://schemas.openxmlformats.org/drawingml/2006/table">
            <a:tbl>
              <a:tblPr>
                <a:tableStyleId>{5C22544A-7EE6-4342-B048-85BDC9FD1C3A}</a:tableStyleId>
              </a:tblPr>
              <a:tblGrid>
                <a:gridCol w="1493462">
                  <a:extLst>
                    <a:ext uri="{9D8B030D-6E8A-4147-A177-3AD203B41FA5}">
                      <a16:colId xmlns:a16="http://schemas.microsoft.com/office/drawing/2014/main" val="1536491473"/>
                    </a:ext>
                  </a:extLst>
                </a:gridCol>
                <a:gridCol w="1474557">
                  <a:extLst>
                    <a:ext uri="{9D8B030D-6E8A-4147-A177-3AD203B41FA5}">
                      <a16:colId xmlns:a16="http://schemas.microsoft.com/office/drawing/2014/main" val="972471015"/>
                    </a:ext>
                  </a:extLst>
                </a:gridCol>
                <a:gridCol w="1551728">
                  <a:extLst>
                    <a:ext uri="{9D8B030D-6E8A-4147-A177-3AD203B41FA5}">
                      <a16:colId xmlns:a16="http://schemas.microsoft.com/office/drawing/2014/main" val="3781053432"/>
                    </a:ext>
                  </a:extLst>
                </a:gridCol>
              </a:tblGrid>
              <a:tr h="699474">
                <a:tc>
                  <a:txBody>
                    <a:bodyPr/>
                    <a:lstStyle/>
                    <a:p>
                      <a:pPr algn="ctr" fontAlgn="ctr"/>
                      <a:r>
                        <a:rPr lang="en-US" sz="1400" b="1" u="none" strike="noStrike" dirty="0">
                          <a:effectLst/>
                        </a:rPr>
                        <a:t>Month</a:t>
                      </a:r>
                      <a:endParaRPr lang="en-US" sz="1400" b="1" i="0" u="none" strike="noStrike" dirty="0">
                        <a:solidFill>
                          <a:srgbClr val="1F4E78"/>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400" b="1" u="none" strike="noStrike" dirty="0">
                          <a:effectLst/>
                        </a:rPr>
                        <a:t>Calls Answered</a:t>
                      </a:r>
                      <a:endParaRPr lang="en-US" sz="1400" b="1" i="0" u="none" strike="noStrike" dirty="0">
                        <a:solidFill>
                          <a:srgbClr val="1F4E78"/>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400" b="1" u="none" strike="noStrike" dirty="0">
                          <a:effectLst/>
                        </a:rPr>
                        <a:t>Average Talk </a:t>
                      </a:r>
                    </a:p>
                    <a:p>
                      <a:pPr algn="ctr" fontAlgn="ctr"/>
                      <a:r>
                        <a:rPr lang="en-US" sz="1400" b="1" u="none" strike="noStrike" dirty="0">
                          <a:effectLst/>
                        </a:rPr>
                        <a:t>Time</a:t>
                      </a:r>
                      <a:endParaRPr lang="en-US" sz="1400" b="1" i="0" u="none" strike="noStrike" dirty="0">
                        <a:solidFill>
                          <a:srgbClr val="1F4E78"/>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80918658"/>
                  </a:ext>
                </a:extLst>
              </a:tr>
              <a:tr h="386449">
                <a:tc>
                  <a:txBody>
                    <a:bodyPr/>
                    <a:lstStyle/>
                    <a:p>
                      <a:pPr algn="ctr" fontAlgn="ctr"/>
                      <a:r>
                        <a:rPr lang="en-US" sz="1400" b="1" u="none" strike="noStrike" dirty="0">
                          <a:effectLst/>
                        </a:rPr>
                        <a:t>August</a:t>
                      </a:r>
                      <a:endParaRPr lang="en-US" sz="14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800" u="none" strike="noStrike" dirty="0">
                          <a:effectLst/>
                        </a:rPr>
                        <a:t>3515</a:t>
                      </a:r>
                      <a:endParaRPr lang="en-US" sz="18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800" u="none" strike="noStrike" dirty="0">
                          <a:effectLst/>
                        </a:rPr>
                        <a:t>7:12</a:t>
                      </a:r>
                      <a:endParaRPr lang="en-US" sz="18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75513404"/>
                  </a:ext>
                </a:extLst>
              </a:tr>
              <a:tr h="386449">
                <a:tc>
                  <a:txBody>
                    <a:bodyPr/>
                    <a:lstStyle/>
                    <a:p>
                      <a:pPr algn="ctr" fontAlgn="ctr"/>
                      <a:r>
                        <a:rPr lang="en-US" sz="1400" b="1" u="none" strike="noStrike" dirty="0">
                          <a:effectLst/>
                        </a:rPr>
                        <a:t>September</a:t>
                      </a:r>
                      <a:endParaRPr lang="en-US" sz="14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800" u="none" strike="noStrike" dirty="0">
                          <a:effectLst/>
                        </a:rPr>
                        <a:t>3737</a:t>
                      </a:r>
                      <a:endParaRPr lang="en-US" sz="18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800" u="none" strike="noStrike" dirty="0">
                          <a:effectLst/>
                        </a:rPr>
                        <a:t>6:48</a:t>
                      </a:r>
                      <a:endParaRPr lang="en-US" sz="18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85193589"/>
                  </a:ext>
                </a:extLst>
              </a:tr>
              <a:tr h="386449">
                <a:tc>
                  <a:txBody>
                    <a:bodyPr/>
                    <a:lstStyle/>
                    <a:p>
                      <a:pPr algn="ctr" fontAlgn="ctr"/>
                      <a:r>
                        <a:rPr lang="en-US" sz="1400" b="1" u="none" strike="noStrike" dirty="0">
                          <a:effectLst/>
                        </a:rPr>
                        <a:t>October</a:t>
                      </a:r>
                      <a:endParaRPr lang="en-US" sz="14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800" u="none" strike="noStrike" dirty="0">
                          <a:effectLst/>
                        </a:rPr>
                        <a:t>3814</a:t>
                      </a:r>
                      <a:endParaRPr lang="en-US" sz="18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800" u="none" strike="noStrike" dirty="0">
                          <a:effectLst/>
                        </a:rPr>
                        <a:t>6:45</a:t>
                      </a:r>
                      <a:endParaRPr lang="en-US" sz="18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19871805"/>
                  </a:ext>
                </a:extLst>
              </a:tr>
              <a:tr h="405772">
                <a:tc>
                  <a:txBody>
                    <a:bodyPr/>
                    <a:lstStyle/>
                    <a:p>
                      <a:pPr algn="ctr" fontAlgn="ctr"/>
                      <a:r>
                        <a:rPr lang="en-US" sz="1400" b="1" u="none" strike="noStrike" dirty="0">
                          <a:effectLst/>
                        </a:rPr>
                        <a:t>November</a:t>
                      </a:r>
                      <a:endParaRPr lang="en-US" sz="14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800" u="none" strike="noStrike">
                          <a:effectLst/>
                        </a:rPr>
                        <a:t>3432</a:t>
                      </a:r>
                      <a:endParaRPr lang="en-US" sz="1800" b="0" i="0" u="none" strike="noStrike">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800" u="none" strike="noStrike" dirty="0">
                          <a:effectLst/>
                        </a:rPr>
                        <a:t>7:00</a:t>
                      </a:r>
                      <a:endParaRPr lang="en-US" sz="18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67269644"/>
                  </a:ext>
                </a:extLst>
              </a:tr>
            </a:tbl>
          </a:graphicData>
        </a:graphic>
      </p:graphicFrame>
      <p:graphicFrame>
        <p:nvGraphicFramePr>
          <p:cNvPr id="13" name="Content Placeholder 12">
            <a:extLst>
              <a:ext uri="{FF2B5EF4-FFF2-40B4-BE49-F238E27FC236}">
                <a16:creationId xmlns:a16="http://schemas.microsoft.com/office/drawing/2014/main" id="{5519C13B-78D9-4449-ABD7-0E27466D2354}"/>
              </a:ext>
            </a:extLst>
          </p:cNvPr>
          <p:cNvGraphicFramePr>
            <a:graphicFrameLocks noGrp="1"/>
          </p:cNvGraphicFramePr>
          <p:nvPr>
            <p:ph sz="quarter" idx="4"/>
            <p:extLst>
              <p:ext uri="{D42A27DB-BD31-4B8C-83A1-F6EECF244321}">
                <p14:modId xmlns:p14="http://schemas.microsoft.com/office/powerpoint/2010/main" val="3066235600"/>
              </p:ext>
            </p:extLst>
          </p:nvPr>
        </p:nvGraphicFramePr>
        <p:xfrm>
          <a:off x="6780929" y="3291476"/>
          <a:ext cx="4270248" cy="2264592"/>
        </p:xfrm>
        <a:graphic>
          <a:graphicData uri="http://schemas.openxmlformats.org/drawingml/2006/table">
            <a:tbl>
              <a:tblPr>
                <a:tableStyleId>{5C22544A-7EE6-4342-B048-85BDC9FD1C3A}</a:tableStyleId>
              </a:tblPr>
              <a:tblGrid>
                <a:gridCol w="1404930">
                  <a:extLst>
                    <a:ext uri="{9D8B030D-6E8A-4147-A177-3AD203B41FA5}">
                      <a16:colId xmlns:a16="http://schemas.microsoft.com/office/drawing/2014/main" val="2387284434"/>
                    </a:ext>
                  </a:extLst>
                </a:gridCol>
                <a:gridCol w="1367958">
                  <a:extLst>
                    <a:ext uri="{9D8B030D-6E8A-4147-A177-3AD203B41FA5}">
                      <a16:colId xmlns:a16="http://schemas.microsoft.com/office/drawing/2014/main" val="628909156"/>
                    </a:ext>
                  </a:extLst>
                </a:gridCol>
                <a:gridCol w="1497360">
                  <a:extLst>
                    <a:ext uri="{9D8B030D-6E8A-4147-A177-3AD203B41FA5}">
                      <a16:colId xmlns:a16="http://schemas.microsoft.com/office/drawing/2014/main" val="2032788848"/>
                    </a:ext>
                  </a:extLst>
                </a:gridCol>
              </a:tblGrid>
              <a:tr h="699474">
                <a:tc>
                  <a:txBody>
                    <a:bodyPr/>
                    <a:lstStyle/>
                    <a:p>
                      <a:pPr algn="ctr" fontAlgn="ctr"/>
                      <a:r>
                        <a:rPr lang="en-US" sz="1400" b="1" u="none" strike="noStrike" dirty="0">
                          <a:effectLst/>
                        </a:rPr>
                        <a:t>Month</a:t>
                      </a:r>
                      <a:endParaRPr lang="en-US" sz="1400" b="1" i="0" u="none" strike="noStrike" dirty="0">
                        <a:solidFill>
                          <a:srgbClr val="1F4E78"/>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400" b="1" u="none" strike="noStrike" dirty="0">
                          <a:effectLst/>
                        </a:rPr>
                        <a:t>Calls Answered</a:t>
                      </a:r>
                      <a:endParaRPr lang="en-US" sz="1400" b="1" i="0" u="none" strike="noStrike" dirty="0">
                        <a:solidFill>
                          <a:srgbClr val="1F4E78"/>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400" b="1" u="none" strike="noStrike" dirty="0">
                          <a:effectLst/>
                        </a:rPr>
                        <a:t>Average Talk Time</a:t>
                      </a:r>
                      <a:endParaRPr lang="en-US" sz="1400" b="1" i="0" u="none" strike="noStrike" dirty="0">
                        <a:solidFill>
                          <a:srgbClr val="1F4E78"/>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45455570"/>
                  </a:ext>
                </a:extLst>
              </a:tr>
              <a:tr h="386449">
                <a:tc>
                  <a:txBody>
                    <a:bodyPr/>
                    <a:lstStyle/>
                    <a:p>
                      <a:pPr algn="ctr" fontAlgn="ctr"/>
                      <a:r>
                        <a:rPr lang="en-US" sz="1400" b="1" u="none" strike="noStrike" dirty="0">
                          <a:effectLst/>
                        </a:rPr>
                        <a:t>August</a:t>
                      </a:r>
                      <a:endParaRPr lang="en-US" sz="14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800" u="none" strike="noStrike" dirty="0">
                          <a:effectLst/>
                        </a:rPr>
                        <a:t>379</a:t>
                      </a:r>
                      <a:endParaRPr lang="en-US" sz="18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800" u="none" strike="noStrike" dirty="0">
                          <a:effectLst/>
                        </a:rPr>
                        <a:t>13:25</a:t>
                      </a:r>
                      <a:endParaRPr lang="en-US" sz="18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56030698"/>
                  </a:ext>
                </a:extLst>
              </a:tr>
              <a:tr h="386449">
                <a:tc>
                  <a:txBody>
                    <a:bodyPr/>
                    <a:lstStyle/>
                    <a:p>
                      <a:pPr algn="ctr" fontAlgn="ctr"/>
                      <a:r>
                        <a:rPr lang="en-US" sz="1400" b="1" u="none" strike="noStrike" dirty="0">
                          <a:effectLst/>
                        </a:rPr>
                        <a:t>September</a:t>
                      </a:r>
                      <a:endParaRPr lang="en-US" sz="14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dirty="0">
                          <a:effectLst/>
                        </a:rPr>
                        <a:t>376</a:t>
                      </a:r>
                      <a:endParaRPr lang="en-US" sz="18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dirty="0">
                          <a:effectLst/>
                        </a:rPr>
                        <a:t>12:19</a:t>
                      </a:r>
                      <a:endParaRPr lang="en-US" sz="18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47008586"/>
                  </a:ext>
                </a:extLst>
              </a:tr>
              <a:tr h="386449">
                <a:tc>
                  <a:txBody>
                    <a:bodyPr/>
                    <a:lstStyle/>
                    <a:p>
                      <a:pPr algn="ctr" fontAlgn="ctr"/>
                      <a:r>
                        <a:rPr lang="en-US" sz="1400" b="1" u="none" strike="noStrike" dirty="0">
                          <a:effectLst/>
                        </a:rPr>
                        <a:t>October</a:t>
                      </a:r>
                      <a:endParaRPr lang="en-US" sz="14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a:effectLst/>
                        </a:rPr>
                        <a:t>359</a:t>
                      </a:r>
                      <a:endParaRPr lang="en-US" sz="1800" b="0" i="0" u="none" strike="noStrike">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dirty="0">
                          <a:effectLst/>
                        </a:rPr>
                        <a:t>11:15</a:t>
                      </a:r>
                      <a:endParaRPr lang="en-US" sz="18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22834018"/>
                  </a:ext>
                </a:extLst>
              </a:tr>
              <a:tr h="405771">
                <a:tc>
                  <a:txBody>
                    <a:bodyPr/>
                    <a:lstStyle/>
                    <a:p>
                      <a:pPr algn="ctr" fontAlgn="ctr"/>
                      <a:r>
                        <a:rPr lang="en-US" sz="1400" b="1" u="none" strike="noStrike" dirty="0">
                          <a:effectLst/>
                        </a:rPr>
                        <a:t>November</a:t>
                      </a:r>
                      <a:endParaRPr lang="en-US" sz="14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dirty="0">
                          <a:effectLst/>
                        </a:rPr>
                        <a:t>285</a:t>
                      </a:r>
                      <a:endParaRPr lang="en-US" sz="18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dirty="0">
                          <a:effectLst/>
                        </a:rPr>
                        <a:t>12:22</a:t>
                      </a:r>
                      <a:endParaRPr lang="en-US" sz="18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70926915"/>
                  </a:ext>
                </a:extLst>
              </a:tr>
            </a:tbl>
          </a:graphicData>
        </a:graphic>
      </p:graphicFrame>
      <p:sp>
        <p:nvSpPr>
          <p:cNvPr id="9" name="Text Placeholder 8">
            <a:extLst>
              <a:ext uri="{FF2B5EF4-FFF2-40B4-BE49-F238E27FC236}">
                <a16:creationId xmlns:a16="http://schemas.microsoft.com/office/drawing/2014/main" id="{61FF18A5-559A-4C6C-BB27-3B5192C82075}"/>
              </a:ext>
            </a:extLst>
          </p:cNvPr>
          <p:cNvSpPr>
            <a:spLocks noGrp="1"/>
          </p:cNvSpPr>
          <p:nvPr>
            <p:ph type="body" sz="quarter" idx="13"/>
          </p:nvPr>
        </p:nvSpPr>
        <p:spPr>
          <a:xfrm>
            <a:off x="6780929" y="2327803"/>
            <a:ext cx="4270248" cy="704087"/>
          </a:xfrm>
        </p:spPr>
        <p:txBody>
          <a:bodyPr anchor="ctr">
            <a:normAutofit/>
          </a:bodyPr>
          <a:lstStyle/>
          <a:p>
            <a:r>
              <a:rPr lang="en-US" sz="2000" b="1" dirty="0">
                <a:solidFill>
                  <a:schemeClr val="bg1"/>
                </a:solidFill>
              </a:rPr>
              <a:t>988 Monthly Call Data</a:t>
            </a:r>
          </a:p>
        </p:txBody>
      </p:sp>
      <p:sp>
        <p:nvSpPr>
          <p:cNvPr id="5" name="Title 4">
            <a:extLst>
              <a:ext uri="{FF2B5EF4-FFF2-40B4-BE49-F238E27FC236}">
                <a16:creationId xmlns:a16="http://schemas.microsoft.com/office/drawing/2014/main" id="{EC06D9C9-56DD-4230-B219-58E01ACB59B6}"/>
              </a:ext>
            </a:extLst>
          </p:cNvPr>
          <p:cNvSpPr>
            <a:spLocks noGrp="1"/>
          </p:cNvSpPr>
          <p:nvPr>
            <p:ph type="title"/>
          </p:nvPr>
        </p:nvSpPr>
        <p:spPr/>
        <p:txBody>
          <a:bodyPr/>
          <a:lstStyle/>
          <a:p>
            <a:r>
              <a:rPr lang="en-US" b="1" dirty="0"/>
              <a:t>AUGUST – November 2022</a:t>
            </a:r>
          </a:p>
        </p:txBody>
      </p:sp>
    </p:spTree>
    <p:extLst>
      <p:ext uri="{BB962C8B-B14F-4D97-AF65-F5344CB8AC3E}">
        <p14:creationId xmlns:p14="http://schemas.microsoft.com/office/powerpoint/2010/main" val="3811186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57F3FC33-1746-4AF2-8ACA-B73040477CEE}"/>
              </a:ext>
            </a:extLst>
          </p:cNvPr>
          <p:cNvSpPr>
            <a:spLocks noGrp="1"/>
          </p:cNvSpPr>
          <p:nvPr>
            <p:ph type="body" idx="1"/>
          </p:nvPr>
        </p:nvSpPr>
        <p:spPr>
          <a:xfrm>
            <a:off x="1583436" y="2068014"/>
            <a:ext cx="4270248" cy="704087"/>
          </a:xfrm>
          <a:ln>
            <a:solidFill>
              <a:schemeClr val="bg1"/>
            </a:solidFill>
          </a:ln>
        </p:spPr>
        <p:txBody>
          <a:bodyPr anchor="ctr"/>
          <a:lstStyle/>
          <a:p>
            <a:r>
              <a:rPr lang="en-US" b="1" dirty="0">
                <a:solidFill>
                  <a:schemeClr val="bg1"/>
                </a:solidFill>
              </a:rPr>
              <a:t>July 2021 – June 2022</a:t>
            </a:r>
          </a:p>
        </p:txBody>
      </p:sp>
      <p:sp>
        <p:nvSpPr>
          <p:cNvPr id="6" name="Text Placeholder 5">
            <a:extLst>
              <a:ext uri="{FF2B5EF4-FFF2-40B4-BE49-F238E27FC236}">
                <a16:creationId xmlns:a16="http://schemas.microsoft.com/office/drawing/2014/main" id="{0D522CCC-5331-4549-8A32-33C36E43EDFD}"/>
              </a:ext>
            </a:extLst>
          </p:cNvPr>
          <p:cNvSpPr>
            <a:spLocks noGrp="1"/>
          </p:cNvSpPr>
          <p:nvPr>
            <p:ph type="body" sz="quarter" idx="13"/>
          </p:nvPr>
        </p:nvSpPr>
        <p:spPr>
          <a:xfrm>
            <a:off x="6321552" y="2053971"/>
            <a:ext cx="4270248" cy="704087"/>
          </a:xfrm>
          <a:ln>
            <a:solidFill>
              <a:schemeClr val="bg1"/>
            </a:solidFill>
          </a:ln>
        </p:spPr>
        <p:txBody>
          <a:bodyPr anchor="ctr"/>
          <a:lstStyle/>
          <a:p>
            <a:r>
              <a:rPr lang="en-US" b="1" dirty="0">
                <a:solidFill>
                  <a:schemeClr val="bg1"/>
                </a:solidFill>
              </a:rPr>
              <a:t>August – November 2022</a:t>
            </a:r>
          </a:p>
        </p:txBody>
      </p:sp>
      <p:sp>
        <p:nvSpPr>
          <p:cNvPr id="2" name="Title 1">
            <a:extLst>
              <a:ext uri="{FF2B5EF4-FFF2-40B4-BE49-F238E27FC236}">
                <a16:creationId xmlns:a16="http://schemas.microsoft.com/office/drawing/2014/main" id="{DD2BA8CA-F5A8-4F3D-9621-AFD571860DB8}"/>
              </a:ext>
            </a:extLst>
          </p:cNvPr>
          <p:cNvSpPr>
            <a:spLocks noGrp="1"/>
          </p:cNvSpPr>
          <p:nvPr>
            <p:ph type="title"/>
          </p:nvPr>
        </p:nvSpPr>
        <p:spPr>
          <a:xfrm>
            <a:off x="2231136" y="480060"/>
            <a:ext cx="7729728" cy="1188720"/>
          </a:xfrm>
        </p:spPr>
        <p:txBody>
          <a:bodyPr/>
          <a:lstStyle/>
          <a:p>
            <a:r>
              <a:rPr lang="en-US" b="1" dirty="0"/>
              <a:t>PRE/POST 988 </a:t>
            </a:r>
            <a:br>
              <a:rPr lang="en-US" b="1" dirty="0"/>
            </a:br>
            <a:r>
              <a:rPr lang="en-US" b="1" dirty="0"/>
              <a:t>Implementation Data</a:t>
            </a:r>
          </a:p>
        </p:txBody>
      </p:sp>
      <p:sp>
        <p:nvSpPr>
          <p:cNvPr id="5" name="Content Placeholder 4">
            <a:extLst>
              <a:ext uri="{FF2B5EF4-FFF2-40B4-BE49-F238E27FC236}">
                <a16:creationId xmlns:a16="http://schemas.microsoft.com/office/drawing/2014/main" id="{A0FBFB6E-55F3-4889-B4CA-ED7C1288FE7E}"/>
              </a:ext>
            </a:extLst>
          </p:cNvPr>
          <p:cNvSpPr>
            <a:spLocks noGrp="1"/>
          </p:cNvSpPr>
          <p:nvPr>
            <p:ph sz="half" idx="2"/>
          </p:nvPr>
        </p:nvSpPr>
        <p:spPr>
          <a:xfrm>
            <a:off x="1583436" y="3143250"/>
            <a:ext cx="4270248" cy="3292384"/>
          </a:xfrm>
          <a:ln>
            <a:solidFill>
              <a:schemeClr val="bg1"/>
            </a:solidFill>
          </a:ln>
        </p:spPr>
        <p:txBody>
          <a:bodyPr>
            <a:normAutofit/>
          </a:bodyPr>
          <a:lstStyle/>
          <a:p>
            <a:r>
              <a:rPr lang="en-US" b="1" dirty="0">
                <a:solidFill>
                  <a:schemeClr val="bg1"/>
                </a:solidFill>
              </a:rPr>
              <a:t>Total Monthly Average for Both RCL and Lifeline:</a:t>
            </a:r>
          </a:p>
          <a:p>
            <a:endParaRPr lang="en-US" sz="2000" dirty="0">
              <a:solidFill>
                <a:schemeClr val="bg1"/>
              </a:solidFill>
            </a:endParaRPr>
          </a:p>
          <a:p>
            <a:r>
              <a:rPr lang="en-US" sz="2000" dirty="0">
                <a:solidFill>
                  <a:schemeClr val="bg1"/>
                </a:solidFill>
              </a:rPr>
              <a:t>Number of calls answered:  </a:t>
            </a:r>
            <a:r>
              <a:rPr lang="en-US" sz="2000" u="sng" dirty="0">
                <a:solidFill>
                  <a:schemeClr val="bg1"/>
                </a:solidFill>
              </a:rPr>
              <a:t>4,000</a:t>
            </a:r>
            <a:endParaRPr lang="en-US" sz="2000" b="1" u="sng" dirty="0">
              <a:solidFill>
                <a:schemeClr val="bg1"/>
              </a:solidFill>
            </a:endParaRPr>
          </a:p>
        </p:txBody>
      </p:sp>
      <p:sp>
        <p:nvSpPr>
          <p:cNvPr id="8" name="Content Placeholder 7">
            <a:extLst>
              <a:ext uri="{FF2B5EF4-FFF2-40B4-BE49-F238E27FC236}">
                <a16:creationId xmlns:a16="http://schemas.microsoft.com/office/drawing/2014/main" id="{AC66BFC7-A2CF-4AC7-AFDE-0F74AE60C9A4}"/>
              </a:ext>
            </a:extLst>
          </p:cNvPr>
          <p:cNvSpPr>
            <a:spLocks noGrp="1"/>
          </p:cNvSpPr>
          <p:nvPr>
            <p:ph sz="quarter" idx="4"/>
          </p:nvPr>
        </p:nvSpPr>
        <p:spPr>
          <a:xfrm>
            <a:off x="6338316" y="3143249"/>
            <a:ext cx="4253484" cy="3292384"/>
          </a:xfrm>
          <a:ln>
            <a:solidFill>
              <a:schemeClr val="bg1"/>
            </a:solidFill>
          </a:ln>
        </p:spPr>
        <p:txBody>
          <a:bodyPr>
            <a:normAutofit/>
          </a:bodyPr>
          <a:lstStyle/>
          <a:p>
            <a:r>
              <a:rPr lang="en-US" b="1" dirty="0">
                <a:solidFill>
                  <a:schemeClr val="bg1"/>
                </a:solidFill>
              </a:rPr>
              <a:t>Total Monthly Average for Both RCL and 988/Lifeline:</a:t>
            </a:r>
          </a:p>
          <a:p>
            <a:endParaRPr lang="en-US" dirty="0"/>
          </a:p>
          <a:p>
            <a:r>
              <a:rPr lang="en-US" sz="1800" dirty="0">
                <a:solidFill>
                  <a:schemeClr val="bg1"/>
                </a:solidFill>
              </a:rPr>
              <a:t>Number of calls answered:  </a:t>
            </a:r>
            <a:r>
              <a:rPr lang="en-US" u="sng" dirty="0">
                <a:solidFill>
                  <a:schemeClr val="bg1"/>
                </a:solidFill>
              </a:rPr>
              <a:t>3</a:t>
            </a:r>
            <a:r>
              <a:rPr lang="en-US" sz="1800" u="sng" dirty="0">
                <a:solidFill>
                  <a:schemeClr val="bg1"/>
                </a:solidFill>
              </a:rPr>
              <a:t>,974</a:t>
            </a:r>
            <a:endParaRPr lang="en-US" sz="1800" b="1" u="sng" dirty="0">
              <a:solidFill>
                <a:schemeClr val="bg1"/>
              </a:solidFill>
            </a:endParaRPr>
          </a:p>
          <a:p>
            <a:endParaRPr lang="en-US" dirty="0"/>
          </a:p>
        </p:txBody>
      </p:sp>
    </p:spTree>
    <p:extLst>
      <p:ext uri="{BB962C8B-B14F-4D97-AF65-F5344CB8AC3E}">
        <p14:creationId xmlns:p14="http://schemas.microsoft.com/office/powerpoint/2010/main" val="4228226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5">
            <a:extLst>
              <a:ext uri="{FF2B5EF4-FFF2-40B4-BE49-F238E27FC236}">
                <a16:creationId xmlns:a16="http://schemas.microsoft.com/office/drawing/2014/main" id="{59E89AEB-E221-414E-BF75-1FE2D31090BB}"/>
              </a:ext>
            </a:extLst>
          </p:cNvPr>
          <p:cNvSpPr>
            <a:spLocks noGrp="1"/>
          </p:cNvSpPr>
          <p:nvPr>
            <p:ph type="title"/>
          </p:nvPr>
        </p:nvSpPr>
        <p:spPr>
          <a:xfrm>
            <a:off x="2231136" y="467418"/>
            <a:ext cx="7729728" cy="1188720"/>
          </a:xfrm>
          <a:solidFill>
            <a:schemeClr val="bg1"/>
          </a:solidFill>
        </p:spPr>
        <p:txBody>
          <a:bodyPr>
            <a:normAutofit/>
          </a:bodyPr>
          <a:lstStyle/>
          <a:p>
            <a:r>
              <a:rPr lang="en-US" dirty="0"/>
              <a:t>988/Lifeline </a:t>
            </a:r>
            <a:r>
              <a:rPr lang="en-US" dirty="0" err="1"/>
              <a:t>callS</a:t>
            </a:r>
            <a:r>
              <a:rPr lang="en-US" dirty="0"/>
              <a:t> by County</a:t>
            </a:r>
            <a:br>
              <a:rPr lang="en-US" dirty="0"/>
            </a:br>
            <a:r>
              <a:rPr lang="en-US" dirty="0"/>
              <a:t>Aug-Oct 2022</a:t>
            </a:r>
          </a:p>
        </p:txBody>
      </p:sp>
      <p:sp>
        <p:nvSpPr>
          <p:cNvPr id="7" name="Content Placeholder 6">
            <a:extLst>
              <a:ext uri="{FF2B5EF4-FFF2-40B4-BE49-F238E27FC236}">
                <a16:creationId xmlns:a16="http://schemas.microsoft.com/office/drawing/2014/main" id="{619C1B42-F2D6-4B5A-B2B2-C3BD7163AB13}"/>
              </a:ext>
            </a:extLst>
          </p:cNvPr>
          <p:cNvSpPr>
            <a:spLocks noGrp="1"/>
          </p:cNvSpPr>
          <p:nvPr>
            <p:ph idx="1"/>
          </p:nvPr>
        </p:nvSpPr>
        <p:spPr>
          <a:xfrm>
            <a:off x="1706062" y="2291262"/>
            <a:ext cx="8779512" cy="2879256"/>
          </a:xfrm>
        </p:spPr>
        <p:txBody>
          <a:bodyPr>
            <a:normAutofit fontScale="92500" lnSpcReduction="10000"/>
          </a:bodyPr>
          <a:lstStyle/>
          <a:p>
            <a:r>
              <a:rPr lang="en-US" sz="2400" dirty="0">
                <a:solidFill>
                  <a:srgbClr val="404040"/>
                </a:solidFill>
              </a:rPr>
              <a:t>During the three-month period:</a:t>
            </a:r>
          </a:p>
          <a:p>
            <a:pPr lvl="2"/>
            <a:r>
              <a:rPr lang="en-US" sz="2200" dirty="0">
                <a:solidFill>
                  <a:srgbClr val="404040"/>
                </a:solidFill>
              </a:rPr>
              <a:t>The majority of calls were associated with Spokane County numbers</a:t>
            </a:r>
          </a:p>
          <a:p>
            <a:pPr lvl="2"/>
            <a:r>
              <a:rPr lang="en-US" sz="2200" dirty="0">
                <a:solidFill>
                  <a:srgbClr val="404040"/>
                </a:solidFill>
              </a:rPr>
              <a:t>We received between 6-23 calls depending upon the month associated with Lincoln County numbers</a:t>
            </a:r>
          </a:p>
          <a:p>
            <a:pPr lvl="2"/>
            <a:r>
              <a:rPr lang="en-US" sz="2200" dirty="0">
                <a:solidFill>
                  <a:srgbClr val="404040"/>
                </a:solidFill>
              </a:rPr>
              <a:t>We received between 12-15 calls depending upon the month associated with Stevens County numbers</a:t>
            </a:r>
          </a:p>
          <a:p>
            <a:pPr lvl="2"/>
            <a:r>
              <a:rPr lang="en-US" sz="2200" dirty="0">
                <a:solidFill>
                  <a:srgbClr val="404040"/>
                </a:solidFill>
              </a:rPr>
              <a:t>We received 6 or less calls each month from numbers </a:t>
            </a:r>
            <a:r>
              <a:rPr lang="en-US" sz="2200">
                <a:solidFill>
                  <a:srgbClr val="404040"/>
                </a:solidFill>
              </a:rPr>
              <a:t>associated with each </a:t>
            </a:r>
            <a:r>
              <a:rPr lang="en-US" sz="2200" dirty="0">
                <a:solidFill>
                  <a:srgbClr val="404040"/>
                </a:solidFill>
              </a:rPr>
              <a:t>of the three counties-  Adams, Ferry, and Pend Oreille</a:t>
            </a:r>
          </a:p>
          <a:p>
            <a:endParaRPr lang="en-US" dirty="0">
              <a:solidFill>
                <a:srgbClr val="404040"/>
              </a:solidFill>
            </a:endParaRPr>
          </a:p>
        </p:txBody>
      </p:sp>
    </p:spTree>
    <p:extLst>
      <p:ext uri="{BB962C8B-B14F-4D97-AF65-F5344CB8AC3E}">
        <p14:creationId xmlns:p14="http://schemas.microsoft.com/office/powerpoint/2010/main" val="2561889366"/>
      </p:ext>
    </p:extLst>
  </p:cSld>
  <p:clrMapOvr>
    <a:masterClrMapping/>
  </p:clrMapOvr>
</p:sld>
</file>

<file path=ppt/theme/theme1.xml><?xml version="1.0" encoding="utf-8"?>
<a:theme xmlns:a="http://schemas.openxmlformats.org/drawingml/2006/main" name="Parcel">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A425FB89-E954-4A2A-81DC-D90804A94DB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TM10001115[[fn=Parcel]]</Template>
  <TotalTime>514</TotalTime>
  <Words>907</Words>
  <Application>Microsoft Office PowerPoint</Application>
  <PresentationFormat>Widescreen</PresentationFormat>
  <Paragraphs>131</Paragraphs>
  <Slides>12</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Courier New</vt:lpstr>
      <vt:lpstr>Gill Sans MT</vt:lpstr>
      <vt:lpstr>Roboto</vt:lpstr>
      <vt:lpstr>Parcel</vt:lpstr>
      <vt:lpstr>988</vt:lpstr>
      <vt:lpstr>About 988</vt:lpstr>
      <vt:lpstr>About 988</vt:lpstr>
      <vt:lpstr>WAShington State 988 Coverage</vt:lpstr>
      <vt:lpstr>Existing Crisis  Lines Remain aCtive</vt:lpstr>
      <vt:lpstr>PRE/POST 988  Implementation Data</vt:lpstr>
      <vt:lpstr>AUGUST – November 2022</vt:lpstr>
      <vt:lpstr>PRE/POST 988  Implementation Data</vt:lpstr>
      <vt:lpstr>988/Lifeline callS by County Aug-Oct 2022</vt:lpstr>
      <vt:lpstr>988/Lifeline CALLERs BY Age Range *Based on callers who provided identifying information*</vt:lpstr>
      <vt:lpstr>Questions</vt:lpstr>
      <vt:lpstr>988 Resources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Carla Savalli</dc:creator>
  <cp:lastModifiedBy>Tonya Stern</cp:lastModifiedBy>
  <cp:revision>30</cp:revision>
  <dcterms:created xsi:type="dcterms:W3CDTF">2022-06-07T17:48:09Z</dcterms:created>
  <dcterms:modified xsi:type="dcterms:W3CDTF">2022-12-07T02:21:12Z</dcterms:modified>
</cp:coreProperties>
</file>