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96_1080D5E1.xml" ContentType="application/vnd.ms-powerpoint.comments+xml"/>
  <Override PartName="/ppt/notesSlides/notesSlide2.xml" ContentType="application/vnd.openxmlformats-officedocument.presentationml.notesSlide+xml"/>
  <Override PartName="/ppt/comments/modernComment_197_8854B455.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396" r:id="rId5"/>
    <p:sldId id="430" r:id="rId6"/>
    <p:sldId id="434" r:id="rId7"/>
    <p:sldId id="432" r:id="rId8"/>
    <p:sldId id="442" r:id="rId9"/>
    <p:sldId id="433" r:id="rId10"/>
    <p:sldId id="441" r:id="rId11"/>
    <p:sldId id="397" r:id="rId12"/>
    <p:sldId id="426" r:id="rId13"/>
    <p:sldId id="415" r:id="rId14"/>
    <p:sldId id="398" r:id="rId15"/>
    <p:sldId id="399" r:id="rId16"/>
    <p:sldId id="400" r:id="rId17"/>
    <p:sldId id="401" r:id="rId18"/>
    <p:sldId id="402" r:id="rId19"/>
    <p:sldId id="403" r:id="rId20"/>
    <p:sldId id="404" r:id="rId21"/>
    <p:sldId id="405" r:id="rId22"/>
    <p:sldId id="406" r:id="rId23"/>
    <p:sldId id="407" r:id="rId24"/>
    <p:sldId id="428" r:id="rId25"/>
    <p:sldId id="417" r:id="rId26"/>
    <p:sldId id="411" r:id="rId27"/>
    <p:sldId id="413" r:id="rId28"/>
    <p:sldId id="414" r:id="rId29"/>
    <p:sldId id="425" r:id="rId30"/>
    <p:sldId id="435" r:id="rId31"/>
    <p:sldId id="416" r:id="rId32"/>
    <p:sldId id="43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E4270F-C93E-1DC9-8982-9B0430D39379}" name="Chesney, Scott" initials="CS" userId="S::schesney@spokanecounty.org::42b40b85-a994-4a15-91fd-03fe0d41bafd" providerId="AD"/>
  <p188:author id="{88C65C5D-386F-13D6-5C0F-B62C0904B2F7}" name="Carver, Laurie" initials="LC" userId="S::LCARVER@spokanecounty.org::57a59d10-ab7e-46b8-a990-9a90d995cd37" providerId="AD"/>
  <p188:author id="{47EBCB73-75FC-E597-369E-B491327B774D}" name="Warwick, Joshua" initials="WJ" userId="S::jwarwick@spokanecounty.org::bbd048c8-b714-4dd1-8e12-2d22fe1158b5" providerId="AD"/>
  <p188:author id="{A48D3A9D-859B-9F8C-A3D3-0D97092AD499}" name="Warwick, Joshua" initials="JW" userId="S::JWARWICK@spokanecounty.org::bbd048c8-b714-4dd1-8e12-2d22fe1158b5" providerId="AD"/>
  <p188:author id="{04A4A4E3-4817-87AF-4CA1-C0DF24D79049}" name="Chesney, Scott" initials="SC" userId="S::SCHESNEY@spokanecounty.org::42b40b85-a994-4a15-91fd-03fe0d41baf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58A2B-56EA-44A8-A8EC-6056860B315F}" v="4" dt="2024-08-29T01:12:40.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7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96_1080D5E1.xml><?xml version="1.0" encoding="utf-8"?>
<p188:cmLst xmlns:a="http://schemas.openxmlformats.org/drawingml/2006/main" xmlns:r="http://schemas.openxmlformats.org/officeDocument/2006/relationships" xmlns:p188="http://schemas.microsoft.com/office/powerpoint/2018/8/main">
  <p188:cm id="{5FAC20BA-88CA-4A33-A4DF-D6D4CAA3F330}" authorId="{04A4A4E3-4817-87AF-4CA1-C0DF24D79049}" created="2024-08-08T22:48:06.579">
    <ac:deMkLst xmlns:ac="http://schemas.microsoft.com/office/drawing/2013/main/command">
      <pc:docMk xmlns:pc="http://schemas.microsoft.com/office/powerpoint/2013/main/command"/>
      <pc:sldMk xmlns:pc="http://schemas.microsoft.com/office/powerpoint/2013/main/command" cId="276878817" sldId="406"/>
      <ac:spMk id="3" creationId="{1D1C4DA3-67A0-D132-491F-5BB227ABD76E}"/>
    </ac:deMkLst>
    <p188:replyLst>
      <p188:reply id="{3F2DA887-05C5-4F1F-866E-DE8403770FF9}" authorId="{47EBCB73-75FC-E597-369E-B491327B774D}" created="2024-08-08T22:53:58.165">
        <p188:txBody>
          <a:bodyPr/>
          <a:lstStyle/>
          <a:p>
            <a:r>
              <a:rPr lang="en-US"/>
              <a:t>[@Chesney, Scott]  
This is a recent EFSEC project in which the agreed upon setback is 2,500 feet. This can be used as a baseline when determining setback standards.
As for the 4x setback, the Washington State Supreme Court agreed to this standard.</a:t>
            </a:r>
          </a:p>
        </p188:txBody>
      </p188:reply>
    </p188:replyLst>
    <p188:txBody>
      <a:bodyPr/>
      <a:lstStyle/>
      <a:p>
        <a:r>
          <a:rPr lang="en-US"/>
          <a:t>Code examples: EFSEC statement is unclear.</a:t>
        </a:r>
      </a:p>
    </p188:txBody>
    <p188:extLst>
      <p:ext xmlns:p="http://schemas.openxmlformats.org/presentationml/2006/main" uri="{57CB4572-C831-44C2-8A1C-0ADB6CCDFE69}">
        <p223:reactions xmlns:p223="http://schemas.microsoft.com/office/powerpoint/2022/03/main">
          <p223:rxn type="👍">
            <p223:instance time="2024-08-08T22:51:00.398" authorId="{47EBCB73-75FC-E597-369E-B491327B774D}"/>
          </p223:rxn>
        </p223:reactions>
      </p:ext>
    </p188:extLst>
  </p188:cm>
</p188:cmLst>
</file>

<file path=ppt/comments/modernComment_197_8854B455.xml><?xml version="1.0" encoding="utf-8"?>
<p188:cmLst xmlns:a="http://schemas.openxmlformats.org/drawingml/2006/main" xmlns:r="http://schemas.openxmlformats.org/officeDocument/2006/relationships" xmlns:p188="http://schemas.microsoft.com/office/powerpoint/2018/8/main">
  <p188:cm id="{D17DB252-829B-43C0-B304-FEAD60957FCB}" authorId="{A48D3A9D-859B-9F8C-A3D3-0D97092AD499}" created="2024-08-07T15:28:08.681">
    <ac:txMkLst xmlns:ac="http://schemas.microsoft.com/office/drawing/2013/main/command">
      <pc:docMk xmlns:pc="http://schemas.microsoft.com/office/powerpoint/2013/main/command"/>
      <pc:sldMk xmlns:pc="http://schemas.microsoft.com/office/powerpoint/2013/main/command" cId="2287252565" sldId="407"/>
      <ac:spMk id="3" creationId="{DAB78533-3762-55CE-CB46-5A51130F1F36}"/>
      <ac:txMk cp="181" len="17">
        <ac:context len="337" hash="271988538"/>
      </ac:txMk>
    </ac:txMkLst>
    <p188:pos x="2337653" y="1005658"/>
    <p188:txBody>
      <a:bodyPr/>
      <a:lstStyle/>
      <a:p>
        <a:r>
          <a:rPr lang="en-US"/>
          <a:t>While this is considered a best practice, I think that 7x is too high and could steer some developers away from using our development regulations. I would go with the 4x developed during the Washington State Supreme Court Case. I wanted to provide the information as an alternative though.</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83BF7-BF59-4019-9BD0-A89E79B133BC}"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50360-6E35-4B16-A723-B0C6E4E3FF98}" type="slidenum">
              <a:rPr lang="en-US" smtClean="0"/>
              <a:t>‹#›</a:t>
            </a:fld>
            <a:endParaRPr lang="en-US"/>
          </a:p>
        </p:txBody>
      </p:sp>
    </p:spTree>
    <p:extLst>
      <p:ext uri="{BB962C8B-B14F-4D97-AF65-F5344CB8AC3E}">
        <p14:creationId xmlns:p14="http://schemas.microsoft.com/office/powerpoint/2010/main" val="418087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C50360-6E35-4B16-A723-B0C6E4E3FF98}" type="slidenum">
              <a:rPr lang="en-US" smtClean="0"/>
              <a:t>2</a:t>
            </a:fld>
            <a:endParaRPr lang="en-US"/>
          </a:p>
        </p:txBody>
      </p:sp>
    </p:spTree>
    <p:extLst>
      <p:ext uri="{BB962C8B-B14F-4D97-AF65-F5344CB8AC3E}">
        <p14:creationId xmlns:p14="http://schemas.microsoft.com/office/powerpoint/2010/main" val="370729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We do not want development regulations to be so restrictive that the developer bypasses the county’s permitting process and goes to EFSEC or Ecology's new coordinated clean energy permitting system. </a:t>
            </a:r>
          </a:p>
          <a:p>
            <a:endParaRPr lang="en-US"/>
          </a:p>
        </p:txBody>
      </p:sp>
      <p:sp>
        <p:nvSpPr>
          <p:cNvPr id="4" name="Slide Number Placeholder 3"/>
          <p:cNvSpPr>
            <a:spLocks noGrp="1"/>
          </p:cNvSpPr>
          <p:nvPr>
            <p:ph type="sldNum" sz="quarter" idx="5"/>
          </p:nvPr>
        </p:nvSpPr>
        <p:spPr/>
        <p:txBody>
          <a:bodyPr/>
          <a:lstStyle/>
          <a:p>
            <a:fld id="{F4C50360-6E35-4B16-A723-B0C6E4E3FF98}" type="slidenum">
              <a:rPr lang="en-US" smtClean="0"/>
              <a:t>20</a:t>
            </a:fld>
            <a:endParaRPr lang="en-US"/>
          </a:p>
        </p:txBody>
      </p:sp>
    </p:spTree>
    <p:extLst>
      <p:ext uri="{BB962C8B-B14F-4D97-AF65-F5344CB8AC3E}">
        <p14:creationId xmlns:p14="http://schemas.microsoft.com/office/powerpoint/2010/main" val="346331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C50360-6E35-4B16-A723-B0C6E4E3FF98}" type="slidenum">
              <a:rPr lang="en-US" smtClean="0"/>
              <a:t>24</a:t>
            </a:fld>
            <a:endParaRPr lang="en-US"/>
          </a:p>
        </p:txBody>
      </p:sp>
    </p:spTree>
    <p:extLst>
      <p:ext uri="{BB962C8B-B14F-4D97-AF65-F5344CB8AC3E}">
        <p14:creationId xmlns:p14="http://schemas.microsoft.com/office/powerpoint/2010/main" val="26619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C50360-6E35-4B16-A723-B0C6E4E3FF98}" type="slidenum">
              <a:rPr lang="en-US" smtClean="0"/>
              <a:t>26</a:t>
            </a:fld>
            <a:endParaRPr lang="en-US"/>
          </a:p>
        </p:txBody>
      </p:sp>
    </p:spTree>
    <p:extLst>
      <p:ext uri="{BB962C8B-B14F-4D97-AF65-F5344CB8AC3E}">
        <p14:creationId xmlns:p14="http://schemas.microsoft.com/office/powerpoint/2010/main" val="149497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C50360-6E35-4B16-A723-B0C6E4E3FF98}" type="slidenum">
              <a:rPr lang="en-US" smtClean="0"/>
              <a:t>29</a:t>
            </a:fld>
            <a:endParaRPr lang="en-US"/>
          </a:p>
        </p:txBody>
      </p:sp>
    </p:spTree>
    <p:extLst>
      <p:ext uri="{BB962C8B-B14F-4D97-AF65-F5344CB8AC3E}">
        <p14:creationId xmlns:p14="http://schemas.microsoft.com/office/powerpoint/2010/main" val="4073207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870ECFA-5656-413D-BFF9-EBFCF2062C8C}" type="datetime1">
              <a:rPr lang="en-US" smtClean="0"/>
              <a:t>8/28/2024</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1E37307E-CBEF-4635-9EFF-FCB44CA54A37}"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24764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3BB86-FDA7-4C5F-ABA7-F92B46FBE015}" type="datetime1">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7307E-CBEF-4635-9EFF-FCB44CA54A37}" type="slidenum">
              <a:rPr lang="en-US" smtClean="0"/>
              <a:t>‹#›</a:t>
            </a:fld>
            <a:endParaRPr lang="en-US"/>
          </a:p>
        </p:txBody>
      </p:sp>
    </p:spTree>
    <p:extLst>
      <p:ext uri="{BB962C8B-B14F-4D97-AF65-F5344CB8AC3E}">
        <p14:creationId xmlns:p14="http://schemas.microsoft.com/office/powerpoint/2010/main" val="10318438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D3EAA-DE43-4E4B-BDC4-2BEE05E7C77C}" type="datetime1">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7307E-CBEF-4635-9EFF-FCB44CA54A37}" type="slidenum">
              <a:rPr lang="en-US" smtClean="0"/>
              <a:t>‹#›</a:t>
            </a:fld>
            <a:endParaRPr lang="en-US"/>
          </a:p>
        </p:txBody>
      </p:sp>
    </p:spTree>
    <p:extLst>
      <p:ext uri="{BB962C8B-B14F-4D97-AF65-F5344CB8AC3E}">
        <p14:creationId xmlns:p14="http://schemas.microsoft.com/office/powerpoint/2010/main" val="25145413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FF7323-9750-4C7B-B1CC-E562C1C8F9B4}" type="datetime1">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7307E-CBEF-4635-9EFF-FCB44CA54A37}" type="slidenum">
              <a:rPr lang="en-US" smtClean="0"/>
              <a:t>‹#›</a:t>
            </a:fld>
            <a:endParaRPr lang="en-US"/>
          </a:p>
        </p:txBody>
      </p:sp>
    </p:spTree>
    <p:extLst>
      <p:ext uri="{BB962C8B-B14F-4D97-AF65-F5344CB8AC3E}">
        <p14:creationId xmlns:p14="http://schemas.microsoft.com/office/powerpoint/2010/main" val="14775872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4000" b="0">
                <a:latin typeface="Bookman Old Style" panose="02050604050505020204" pitchFamily="18" charset="0"/>
              </a:defRPr>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400">
                <a:solidFill>
                  <a:schemeClr val="tx1">
                    <a:lumMod val="65000"/>
                    <a:lumOff val="35000"/>
                  </a:schemeClr>
                </a:solidFill>
                <a:latin typeface="Bookman Old Style" panose="020506040505050202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BF7B2-3162-4E7C-B33C-FAAB5719213C}" type="datetime1">
              <a:rPr lang="en-US" smtClean="0"/>
              <a:t>8/28/2024</a:t>
            </a:fld>
            <a:endParaRPr lang="en-US"/>
          </a:p>
        </p:txBody>
      </p:sp>
      <p:sp>
        <p:nvSpPr>
          <p:cNvPr id="5" name="Footer Placeholder 4"/>
          <p:cNvSpPr>
            <a:spLocks noGrp="1"/>
          </p:cNvSpPr>
          <p:nvPr>
            <p:ph type="ftr" sz="quarter" idx="11"/>
          </p:nvPr>
        </p:nvSpPr>
        <p:spPr/>
        <p:txBody>
          <a:bodyPr/>
          <a:lstStyle>
            <a:lvl1pPr>
              <a:defRPr>
                <a:latin typeface="News Gothic MT"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p>
            <a:fld id="{1E37307E-CBEF-4635-9EFF-FCB44CA54A37}"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044439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76472E-009D-4203-B64E-6B4E9F0972BB}" type="datetime1">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7307E-CBEF-4635-9EFF-FCB44CA54A37}" type="slidenum">
              <a:rPr lang="en-US" smtClean="0"/>
              <a:t>‹#›</a:t>
            </a:fld>
            <a:endParaRPr lang="en-US"/>
          </a:p>
        </p:txBody>
      </p:sp>
    </p:spTree>
    <p:extLst>
      <p:ext uri="{BB962C8B-B14F-4D97-AF65-F5344CB8AC3E}">
        <p14:creationId xmlns:p14="http://schemas.microsoft.com/office/powerpoint/2010/main" val="20723544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94AF7F-D1B5-4B1D-A8F2-D4263DD540B7}" type="datetime1">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37307E-CBEF-4635-9EFF-FCB44CA54A37}" type="slidenum">
              <a:rPr lang="en-US" smtClean="0"/>
              <a:t>‹#›</a:t>
            </a:fld>
            <a:endParaRPr lang="en-US"/>
          </a:p>
        </p:txBody>
      </p:sp>
    </p:spTree>
    <p:extLst>
      <p:ext uri="{BB962C8B-B14F-4D97-AF65-F5344CB8AC3E}">
        <p14:creationId xmlns:p14="http://schemas.microsoft.com/office/powerpoint/2010/main" val="25194722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74DB1-773C-4133-B17A-E08D5428891C}" type="datetime1">
              <a:rPr lang="en-US" smtClean="0"/>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37307E-CBEF-4635-9EFF-FCB44CA54A37}" type="slidenum">
              <a:rPr lang="en-US" smtClean="0"/>
              <a:t>‹#›</a:t>
            </a:fld>
            <a:endParaRPr lang="en-US"/>
          </a:p>
        </p:txBody>
      </p:sp>
    </p:spTree>
    <p:extLst>
      <p:ext uri="{BB962C8B-B14F-4D97-AF65-F5344CB8AC3E}">
        <p14:creationId xmlns:p14="http://schemas.microsoft.com/office/powerpoint/2010/main" val="29973942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0A1ED-9A3C-464A-A1A7-F1049E0CD4EC}" type="datetime1">
              <a:rPr lang="en-US" smtClean="0"/>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37307E-CBEF-4635-9EFF-FCB44CA54A37}" type="slidenum">
              <a:rPr lang="en-US" smtClean="0"/>
              <a:t>‹#›</a:t>
            </a:fld>
            <a:endParaRPr lang="en-US"/>
          </a:p>
        </p:txBody>
      </p:sp>
    </p:spTree>
    <p:extLst>
      <p:ext uri="{BB962C8B-B14F-4D97-AF65-F5344CB8AC3E}">
        <p14:creationId xmlns:p14="http://schemas.microsoft.com/office/powerpoint/2010/main" val="41271440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E22CB-DC9A-4889-8E6A-CFF474A0FFEB}" type="datetime1">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7307E-CBEF-4635-9EFF-FCB44CA54A37}" type="slidenum">
              <a:rPr lang="en-US" smtClean="0"/>
              <a:t>‹#›</a:t>
            </a:fld>
            <a:endParaRPr lang="en-US"/>
          </a:p>
        </p:txBody>
      </p:sp>
    </p:spTree>
    <p:extLst>
      <p:ext uri="{BB962C8B-B14F-4D97-AF65-F5344CB8AC3E}">
        <p14:creationId xmlns:p14="http://schemas.microsoft.com/office/powerpoint/2010/main" val="2586164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59C402-1C85-45A4-9E81-39EDB79DD1D4}" type="datetime1">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7307E-CBEF-4635-9EFF-FCB44CA54A37}" type="slidenum">
              <a:rPr lang="en-US" smtClean="0"/>
              <a:t>‹#›</a:t>
            </a:fld>
            <a:endParaRPr lang="en-US"/>
          </a:p>
        </p:txBody>
      </p:sp>
    </p:spTree>
    <p:extLst>
      <p:ext uri="{BB962C8B-B14F-4D97-AF65-F5344CB8AC3E}">
        <p14:creationId xmlns:p14="http://schemas.microsoft.com/office/powerpoint/2010/main" val="8822789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D90429DB-29AF-47A3-A4ED-9684C19E8B57}" type="datetime1">
              <a:rPr lang="en-US" smtClean="0"/>
              <a:t>8/28/2024</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1E37307E-CBEF-4635-9EFF-FCB44CA54A37}" type="slidenum">
              <a:rPr lang="en-US" smtClean="0"/>
              <a:t>‹#›</a:t>
            </a:fld>
            <a:endParaRPr lang="en-US"/>
          </a:p>
        </p:txBody>
      </p:sp>
    </p:spTree>
    <p:extLst>
      <p:ext uri="{BB962C8B-B14F-4D97-AF65-F5344CB8AC3E}">
        <p14:creationId xmlns:p14="http://schemas.microsoft.com/office/powerpoint/2010/main" val="2547109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defTabSz="914400" rtl="0" eaLnBrk="1" latinLnBrk="0" hangingPunct="1">
        <a:lnSpc>
          <a:spcPct val="90000"/>
        </a:lnSpc>
        <a:spcBef>
          <a:spcPct val="0"/>
        </a:spcBef>
        <a:buNone/>
        <a:defRPr sz="4400" kern="1200" spc="-50" baseline="0">
          <a:solidFill>
            <a:schemeClr val="tx1"/>
          </a:solidFill>
          <a:latin typeface="Bookman Old Style" panose="02050604050505020204" pitchFamily="18" charset="0"/>
          <a:ea typeface="+mj-ea"/>
          <a:cs typeface="+mj-cs"/>
        </a:defRPr>
      </a:lvl1pPr>
    </p:titleStyle>
    <p:body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400" kern="1200" spc="10" baseline="0">
          <a:solidFill>
            <a:schemeClr val="tx1"/>
          </a:solidFill>
          <a:latin typeface="Bookman Old Style" panose="02050604050505020204" pitchFamily="18" charset="0"/>
          <a:ea typeface="+mn-ea"/>
          <a:cs typeface="+mn-cs"/>
        </a:defRPr>
      </a:lvl1pPr>
      <a:lvl2pPr marL="274320" indent="0" algn="l" defTabSz="914400" rtl="0" eaLnBrk="1" latinLnBrk="0" hangingPunct="1">
        <a:lnSpc>
          <a:spcPct val="90000"/>
        </a:lnSpc>
        <a:spcBef>
          <a:spcPts val="300"/>
        </a:spcBef>
        <a:spcAft>
          <a:spcPts val="300"/>
        </a:spcAft>
        <a:buClr>
          <a:schemeClr val="accent1"/>
        </a:buClr>
        <a:buFont typeface="Wingdings 2" pitchFamily="18" charset="2"/>
        <a:buNone/>
        <a:defRPr sz="2400" kern="1200">
          <a:solidFill>
            <a:schemeClr val="tx1">
              <a:lumMod val="85000"/>
              <a:lumOff val="15000"/>
            </a:schemeClr>
          </a:solidFill>
          <a:latin typeface="Bookman Old Style" panose="02050604050505020204" pitchFamily="18" charset="0"/>
          <a:ea typeface="+mn-ea"/>
          <a:cs typeface="+mn-cs"/>
        </a:defRPr>
      </a:lvl2pPr>
      <a:lvl3pPr marL="548640" indent="0" algn="l" defTabSz="914400" rtl="0" eaLnBrk="1" latinLnBrk="0" hangingPunct="1">
        <a:lnSpc>
          <a:spcPct val="90000"/>
        </a:lnSpc>
        <a:spcBef>
          <a:spcPts val="300"/>
        </a:spcBef>
        <a:spcAft>
          <a:spcPts val="300"/>
        </a:spcAft>
        <a:buClr>
          <a:schemeClr val="accent1"/>
        </a:buClr>
        <a:buFont typeface="Wingdings 2" pitchFamily="18" charset="2"/>
        <a:buNone/>
        <a:defRPr sz="2400" kern="1200">
          <a:solidFill>
            <a:schemeClr val="tx1">
              <a:lumMod val="85000"/>
              <a:lumOff val="15000"/>
            </a:schemeClr>
          </a:solidFill>
          <a:latin typeface="Bookman Old Style" panose="02050604050505020204" pitchFamily="18" charset="0"/>
          <a:ea typeface="+mn-ea"/>
          <a:cs typeface="+mn-cs"/>
        </a:defRPr>
      </a:lvl3pPr>
      <a:lvl4pPr marL="822960" indent="0" algn="l" defTabSz="914400" rtl="0" eaLnBrk="1" latinLnBrk="0" hangingPunct="1">
        <a:lnSpc>
          <a:spcPct val="90000"/>
        </a:lnSpc>
        <a:spcBef>
          <a:spcPts val="300"/>
        </a:spcBef>
        <a:spcAft>
          <a:spcPts val="300"/>
        </a:spcAft>
        <a:buClr>
          <a:schemeClr val="accent1"/>
        </a:buClr>
        <a:buFont typeface="Wingdings 2" pitchFamily="18" charset="2"/>
        <a:buNone/>
        <a:defRPr sz="2400" kern="1200">
          <a:solidFill>
            <a:schemeClr val="tx1">
              <a:lumMod val="85000"/>
              <a:lumOff val="15000"/>
            </a:schemeClr>
          </a:solidFill>
          <a:latin typeface="Bookman Old Style" panose="02050604050505020204" pitchFamily="18" charset="0"/>
          <a:ea typeface="+mn-ea"/>
          <a:cs typeface="+mn-cs"/>
        </a:defRPr>
      </a:lvl4pPr>
      <a:lvl5pPr marL="1097280" indent="0" algn="l" defTabSz="914400" rtl="0" eaLnBrk="1" latinLnBrk="0" hangingPunct="1">
        <a:lnSpc>
          <a:spcPct val="90000"/>
        </a:lnSpc>
        <a:spcBef>
          <a:spcPts val="300"/>
        </a:spcBef>
        <a:spcAft>
          <a:spcPts val="300"/>
        </a:spcAft>
        <a:buClr>
          <a:schemeClr val="accent1"/>
        </a:buClr>
        <a:buFont typeface="Wingdings 2" pitchFamily="18" charset="2"/>
        <a:buNone/>
        <a:defRPr sz="2400" kern="1200">
          <a:solidFill>
            <a:schemeClr val="tx1">
              <a:lumMod val="85000"/>
              <a:lumOff val="15000"/>
            </a:schemeClr>
          </a:solidFill>
          <a:latin typeface="Bookman Old Style" panose="02050604050505020204" pitchFamily="18" charset="0"/>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nergy.gov/eere/articles/wind-turbines-bigger-bette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96_1080D5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97_8854B45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pps.ecology.wa.gov/publications/documents/2406001.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D4D0-86AA-40BD-8140-8DF17C5001B0}"/>
              </a:ext>
            </a:extLst>
          </p:cNvPr>
          <p:cNvSpPr>
            <a:spLocks noGrp="1"/>
          </p:cNvSpPr>
          <p:nvPr>
            <p:ph type="title"/>
          </p:nvPr>
        </p:nvSpPr>
        <p:spPr>
          <a:xfrm>
            <a:off x="2893181" y="1700410"/>
            <a:ext cx="8258511" cy="492482"/>
          </a:xfrm>
        </p:spPr>
        <p:txBody>
          <a:bodyPr>
            <a:normAutofit fontScale="90000"/>
          </a:bodyPr>
          <a:lstStyle/>
          <a:p>
            <a:pPr algn="r"/>
            <a:r>
              <a:rPr lang="en-US" dirty="0">
                <a:solidFill>
                  <a:srgbClr val="002060"/>
                </a:solidFill>
              </a:rPr>
              <a:t>Commercial Wind Energy Farms </a:t>
            </a:r>
            <a:br>
              <a:rPr lang="en-US" sz="4000" dirty="0"/>
            </a:br>
            <a:r>
              <a:rPr lang="en-US" sz="3100" dirty="0"/>
              <a:t>Development Regulations Discussion</a:t>
            </a:r>
            <a:br>
              <a:rPr lang="en-US" sz="3100" dirty="0"/>
            </a:br>
            <a:r>
              <a:rPr lang="en-US" sz="2200" dirty="0"/>
              <a:t>Planning Commission Public Hearing</a:t>
            </a:r>
            <a:br>
              <a:rPr lang="en-US" sz="2200" dirty="0"/>
            </a:br>
            <a:r>
              <a:rPr lang="en-US" sz="2200" dirty="0"/>
              <a:t>August 29, 2024 </a:t>
            </a:r>
            <a:endParaRPr lang="en-US" sz="2200" dirty="0">
              <a:latin typeface="Bookman Old Style" panose="02050604050505020204" pitchFamily="18" charset="0"/>
            </a:endParaRPr>
          </a:p>
        </p:txBody>
      </p:sp>
      <p:pic>
        <p:nvPicPr>
          <p:cNvPr id="7" name="Picture 6" descr="A picture containing text&#10;&#10;Description automatically generated">
            <a:extLst>
              <a:ext uri="{FF2B5EF4-FFF2-40B4-BE49-F238E27FC236}">
                <a16:creationId xmlns:a16="http://schemas.microsoft.com/office/drawing/2014/main" id="{F0E4ACB5-8BA1-4A6B-A8B3-A6D41811C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0330" y="5846837"/>
            <a:ext cx="822960" cy="666599"/>
          </a:xfrm>
          <a:prstGeom prst="rect">
            <a:avLst/>
          </a:prstGeom>
        </p:spPr>
      </p:pic>
      <p:sp>
        <p:nvSpPr>
          <p:cNvPr id="8" name="TextBox 7">
            <a:extLst>
              <a:ext uri="{FF2B5EF4-FFF2-40B4-BE49-F238E27FC236}">
                <a16:creationId xmlns:a16="http://schemas.microsoft.com/office/drawing/2014/main" id="{632AA36B-CAC6-45D7-953F-43FCF88E3B38}"/>
              </a:ext>
            </a:extLst>
          </p:cNvPr>
          <p:cNvSpPr txBox="1"/>
          <p:nvPr/>
        </p:nvSpPr>
        <p:spPr>
          <a:xfrm rot="16200000">
            <a:off x="9860945" y="2987671"/>
            <a:ext cx="374173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200" normalizeH="0" baseline="0" noProof="0">
                <a:ln>
                  <a:noFill/>
                </a:ln>
                <a:solidFill>
                  <a:srgbClr val="FFFFFF">
                    <a:lumMod val="85000"/>
                  </a:srgbClr>
                </a:solidFill>
                <a:effectLst/>
                <a:uLnTx/>
                <a:uFillTx/>
                <a:latin typeface="News Gothic MT" panose="020B0504020203020204" pitchFamily="34" charset="0"/>
                <a:ea typeface="+mn-ea"/>
                <a:cs typeface="+mn-cs"/>
              </a:rPr>
              <a:t>Spokane County Building &amp; Planning</a:t>
            </a:r>
          </a:p>
        </p:txBody>
      </p:sp>
      <p:sp>
        <p:nvSpPr>
          <p:cNvPr id="6" name="Content Placeholder 2">
            <a:extLst>
              <a:ext uri="{FF2B5EF4-FFF2-40B4-BE49-F238E27FC236}">
                <a16:creationId xmlns:a16="http://schemas.microsoft.com/office/drawing/2014/main" id="{29E8876B-D7F4-43A4-89D1-C3713EB1273E}"/>
              </a:ext>
            </a:extLst>
          </p:cNvPr>
          <p:cNvSpPr txBox="1">
            <a:spLocks/>
          </p:cNvSpPr>
          <p:nvPr/>
        </p:nvSpPr>
        <p:spPr>
          <a:xfrm>
            <a:off x="143715" y="1004887"/>
            <a:ext cx="11009316" cy="5508549"/>
          </a:xfrm>
          <a:prstGeom prst="rect">
            <a:avLst/>
          </a:prstGeom>
        </p:spPr>
        <p:txBody>
          <a:bodyPr vert="horz" lIns="91440" tIns="45720" rIns="91440" bIns="45720" rtlCol="0" anchor="t">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400" kern="1200" spc="10" baseline="0">
                <a:solidFill>
                  <a:schemeClr val="tx1"/>
                </a:solidFill>
                <a:latin typeface="Bookman Old Style" panose="02050604050505020204" pitchFamily="18" charset="0"/>
                <a:ea typeface="+mn-ea"/>
                <a:cs typeface="+mn-cs"/>
              </a:defRPr>
            </a:lvl1pPr>
            <a:lvl2pPr marL="274320" indent="0" algn="l" defTabSz="914400" rtl="0" eaLnBrk="1" latinLnBrk="0" hangingPunct="1">
              <a:lnSpc>
                <a:spcPct val="90000"/>
              </a:lnSpc>
              <a:spcBef>
                <a:spcPts val="300"/>
              </a:spcBef>
              <a:spcAft>
                <a:spcPts val="300"/>
              </a:spcAft>
              <a:buClr>
                <a:schemeClr val="accent1"/>
              </a:buClr>
              <a:buFont typeface="Wingdings 2" pitchFamily="18" charset="2"/>
              <a:buNone/>
              <a:defRPr sz="2400" kern="1200">
                <a:solidFill>
                  <a:schemeClr val="tx1">
                    <a:lumMod val="85000"/>
                    <a:lumOff val="15000"/>
                  </a:schemeClr>
                </a:solidFill>
                <a:latin typeface="Bookman Old Style" panose="02050604050505020204" pitchFamily="18" charset="0"/>
                <a:ea typeface="+mn-ea"/>
                <a:cs typeface="+mn-cs"/>
              </a:defRPr>
            </a:lvl2pPr>
            <a:lvl3pPr marL="548640" indent="0" algn="l" defTabSz="914400" rtl="0" eaLnBrk="1" latinLnBrk="0" hangingPunct="1">
              <a:lnSpc>
                <a:spcPct val="90000"/>
              </a:lnSpc>
              <a:spcBef>
                <a:spcPts val="300"/>
              </a:spcBef>
              <a:spcAft>
                <a:spcPts val="300"/>
              </a:spcAft>
              <a:buClr>
                <a:schemeClr val="accent1"/>
              </a:buClr>
              <a:buFont typeface="Wingdings 2" pitchFamily="18" charset="2"/>
              <a:buNone/>
              <a:defRPr sz="2400" kern="1200">
                <a:solidFill>
                  <a:schemeClr val="tx1">
                    <a:lumMod val="85000"/>
                    <a:lumOff val="15000"/>
                  </a:schemeClr>
                </a:solidFill>
                <a:latin typeface="Bookman Old Style" panose="02050604050505020204" pitchFamily="18" charset="0"/>
                <a:ea typeface="+mn-ea"/>
                <a:cs typeface="+mn-cs"/>
              </a:defRPr>
            </a:lvl3pPr>
            <a:lvl4pPr marL="822960" indent="0" algn="l" defTabSz="914400" rtl="0" eaLnBrk="1" latinLnBrk="0" hangingPunct="1">
              <a:lnSpc>
                <a:spcPct val="90000"/>
              </a:lnSpc>
              <a:spcBef>
                <a:spcPts val="300"/>
              </a:spcBef>
              <a:spcAft>
                <a:spcPts val="300"/>
              </a:spcAft>
              <a:buClr>
                <a:schemeClr val="accent1"/>
              </a:buClr>
              <a:buFont typeface="Wingdings 2" pitchFamily="18" charset="2"/>
              <a:buNone/>
              <a:defRPr sz="2400" kern="1200">
                <a:solidFill>
                  <a:schemeClr val="tx1">
                    <a:lumMod val="85000"/>
                    <a:lumOff val="15000"/>
                  </a:schemeClr>
                </a:solidFill>
                <a:latin typeface="Bookman Old Style" panose="02050604050505020204" pitchFamily="18" charset="0"/>
                <a:ea typeface="+mn-ea"/>
                <a:cs typeface="+mn-cs"/>
              </a:defRPr>
            </a:lvl4pPr>
            <a:lvl5pPr marL="1097280" indent="0" algn="l" defTabSz="914400" rtl="0" eaLnBrk="1" latinLnBrk="0" hangingPunct="1">
              <a:lnSpc>
                <a:spcPct val="90000"/>
              </a:lnSpc>
              <a:spcBef>
                <a:spcPts val="300"/>
              </a:spcBef>
              <a:spcAft>
                <a:spcPts val="300"/>
              </a:spcAft>
              <a:buClr>
                <a:schemeClr val="accent1"/>
              </a:buClr>
              <a:buFont typeface="Wingdings 2" pitchFamily="18" charset="2"/>
              <a:buNone/>
              <a:defRPr sz="2400" kern="1200">
                <a:solidFill>
                  <a:schemeClr val="tx1">
                    <a:lumMod val="85000"/>
                    <a:lumOff val="15000"/>
                  </a:schemeClr>
                </a:solidFill>
                <a:latin typeface="Bookman Old Style" panose="02050604050505020204" pitchFamily="18" charset="0"/>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400"/>
              </a:spcAft>
              <a:buClr>
                <a:srgbClr val="6F6F74"/>
              </a:buClr>
              <a:buSzPct val="80000"/>
              <a:buFont typeface="Arial" pitchFamily="34" charset="0"/>
              <a:buNone/>
              <a:tabLst/>
              <a:defRPr/>
            </a:pPr>
            <a:endParaRPr kumimoji="0" lang="en-US" sz="2000" b="0" i="1" u="none" strike="noStrike" kern="1200" cap="none" spc="10" normalizeH="0" baseline="0" noProof="0">
              <a:ln>
                <a:noFill/>
              </a:ln>
              <a:solidFill>
                <a:srgbClr val="000000"/>
              </a:solidFill>
              <a:effectLst/>
              <a:uLnTx/>
              <a:uFillTx/>
              <a:latin typeface="Bookman Old Style"/>
              <a:ea typeface="+mn-ea"/>
              <a:cs typeface="+mn-cs"/>
            </a:endParaRPr>
          </a:p>
        </p:txBody>
      </p:sp>
      <p:sp>
        <p:nvSpPr>
          <p:cNvPr id="3" name="Slide Number Placeholder 2">
            <a:extLst>
              <a:ext uri="{FF2B5EF4-FFF2-40B4-BE49-F238E27FC236}">
                <a16:creationId xmlns:a16="http://schemas.microsoft.com/office/drawing/2014/main" id="{666AD0BB-EDEC-D6ED-4771-E9C30839EE25}"/>
              </a:ext>
            </a:extLst>
          </p:cNvPr>
          <p:cNvSpPr>
            <a:spLocks noGrp="1"/>
          </p:cNvSpPr>
          <p:nvPr>
            <p:ph type="sldNum" sz="quarter" idx="12"/>
          </p:nvPr>
        </p:nvSpPr>
        <p:spPr/>
        <p:txBody>
          <a:bodyPr anchor="b">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E37307E-CBEF-4635-9EFF-FCB44CA54A37}" type="slidenum">
              <a:rPr kumimoji="0" lang="en-US" sz="1200" b="0" i="0" u="none" strike="noStrike" kern="1200" cap="none" spc="0" normalizeH="0" baseline="0" noProof="0" smtClean="0">
                <a:ln>
                  <a:noFill/>
                </a:ln>
                <a:solidFill>
                  <a:srgbClr val="FFFFFF"/>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pic>
        <p:nvPicPr>
          <p:cNvPr id="4" name="Picture 3">
            <a:extLst>
              <a:ext uri="{FF2B5EF4-FFF2-40B4-BE49-F238E27FC236}">
                <a16:creationId xmlns:a16="http://schemas.microsoft.com/office/drawing/2014/main" id="{9849817D-77EF-CB50-12D1-25A921EFAA5F}"/>
              </a:ext>
            </a:extLst>
          </p:cNvPr>
          <p:cNvPicPr>
            <a:picLocks noChangeAspect="1"/>
          </p:cNvPicPr>
          <p:nvPr/>
        </p:nvPicPr>
        <p:blipFill>
          <a:blip r:embed="rId3"/>
          <a:stretch>
            <a:fillRect/>
          </a:stretch>
        </p:blipFill>
        <p:spPr>
          <a:xfrm>
            <a:off x="87091" y="82939"/>
            <a:ext cx="7620660" cy="6224555"/>
          </a:xfrm>
          <a:prstGeom prst="rect">
            <a:avLst/>
          </a:prstGeom>
        </p:spPr>
      </p:pic>
      <p:sp>
        <p:nvSpPr>
          <p:cNvPr id="5" name="TextBox 4">
            <a:extLst>
              <a:ext uri="{FF2B5EF4-FFF2-40B4-BE49-F238E27FC236}">
                <a16:creationId xmlns:a16="http://schemas.microsoft.com/office/drawing/2014/main" id="{ABBE5336-4A42-5554-0031-4B47DAC87276}"/>
              </a:ext>
            </a:extLst>
          </p:cNvPr>
          <p:cNvSpPr txBox="1"/>
          <p:nvPr/>
        </p:nvSpPr>
        <p:spPr>
          <a:xfrm>
            <a:off x="5683953" y="6172200"/>
            <a:ext cx="5467739" cy="430887"/>
          </a:xfrm>
          <a:prstGeom prst="rect">
            <a:avLst/>
          </a:prstGeom>
          <a:noFill/>
        </p:spPr>
        <p:txBody>
          <a:bodyPr wrap="square" rtlCol="0">
            <a:spAutoFit/>
          </a:bodyPr>
          <a:lstStyle/>
          <a:p>
            <a:pPr algn="r"/>
            <a:r>
              <a:rPr lang="en-US" sz="2200"/>
              <a:t>Spokane County Building and Planning</a:t>
            </a:r>
          </a:p>
        </p:txBody>
      </p:sp>
    </p:spTree>
    <p:extLst>
      <p:ext uri="{BB962C8B-B14F-4D97-AF65-F5344CB8AC3E}">
        <p14:creationId xmlns:p14="http://schemas.microsoft.com/office/powerpoint/2010/main" val="291954648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3D4B-4F1A-5C31-577D-4D44B0B4B04D}"/>
              </a:ext>
            </a:extLst>
          </p:cNvPr>
          <p:cNvSpPr>
            <a:spLocks noGrp="1"/>
          </p:cNvSpPr>
          <p:nvPr>
            <p:ph type="title"/>
          </p:nvPr>
        </p:nvSpPr>
        <p:spPr>
          <a:xfrm>
            <a:off x="320839" y="479765"/>
            <a:ext cx="9692640" cy="1325562"/>
          </a:xfrm>
        </p:spPr>
        <p:txBody>
          <a:bodyPr>
            <a:normAutofit/>
          </a:bodyPr>
          <a:lstStyle/>
          <a:p>
            <a:r>
              <a:rPr lang="en-US" sz="3600"/>
              <a:t>Public Safety, Inquires and Complaints</a:t>
            </a:r>
          </a:p>
        </p:txBody>
      </p:sp>
      <p:sp>
        <p:nvSpPr>
          <p:cNvPr id="3" name="Content Placeholder 2">
            <a:extLst>
              <a:ext uri="{FF2B5EF4-FFF2-40B4-BE49-F238E27FC236}">
                <a16:creationId xmlns:a16="http://schemas.microsoft.com/office/drawing/2014/main" id="{23096354-E72C-7A28-579F-2A405B954F14}"/>
              </a:ext>
            </a:extLst>
          </p:cNvPr>
          <p:cNvSpPr>
            <a:spLocks noGrp="1"/>
          </p:cNvSpPr>
          <p:nvPr>
            <p:ph idx="1"/>
          </p:nvPr>
        </p:nvSpPr>
        <p:spPr>
          <a:xfrm>
            <a:off x="320838" y="1820863"/>
            <a:ext cx="10574551" cy="4351337"/>
          </a:xfrm>
        </p:spPr>
        <p:txBody>
          <a:bodyPr>
            <a:noAutofit/>
          </a:bodyPr>
          <a:lstStyle/>
          <a:p>
            <a:pPr>
              <a:lnSpc>
                <a:spcPct val="100000"/>
              </a:lnSpc>
            </a:pPr>
            <a:r>
              <a:rPr lang="en-US" sz="2200"/>
              <a:t>Best Practices </a:t>
            </a:r>
          </a:p>
          <a:p>
            <a:pPr marL="617220" lvl="1" indent="-342900">
              <a:lnSpc>
                <a:spcPct val="100000"/>
              </a:lnSpc>
              <a:spcBef>
                <a:spcPts val="1400"/>
              </a:spcBef>
              <a:spcAft>
                <a:spcPts val="200"/>
              </a:spcAft>
              <a:buFont typeface="Arial" panose="020B0604020202020204" pitchFamily="34" charset="0"/>
              <a:buChar char="•"/>
            </a:pPr>
            <a:r>
              <a:rPr lang="en-US" sz="2200"/>
              <a:t>Require posting of emergency contact information </a:t>
            </a:r>
          </a:p>
          <a:p>
            <a:pPr marL="617220" lvl="1" indent="-342900">
              <a:lnSpc>
                <a:spcPct val="100000"/>
              </a:lnSpc>
              <a:spcBef>
                <a:spcPts val="1400"/>
              </a:spcBef>
              <a:spcAft>
                <a:spcPts val="200"/>
              </a:spcAft>
              <a:buFont typeface="Arial" panose="020B0604020202020204" pitchFamily="34" charset="0"/>
              <a:buChar char="•"/>
            </a:pPr>
            <a:r>
              <a:rPr lang="en-US" sz="2200"/>
              <a:t>Prevent unauthorized climbing</a:t>
            </a:r>
          </a:p>
          <a:p>
            <a:pPr marL="617220" lvl="1" indent="-342900">
              <a:lnSpc>
                <a:spcPct val="100000"/>
              </a:lnSpc>
              <a:spcBef>
                <a:spcPts val="1400"/>
              </a:spcBef>
              <a:spcAft>
                <a:spcPts val="200"/>
              </a:spcAft>
              <a:buFont typeface="Arial" panose="020B0604020202020204" pitchFamily="34" charset="0"/>
              <a:buChar char="•"/>
            </a:pPr>
            <a:r>
              <a:rPr lang="en-US" sz="2200"/>
              <a:t>Post warning signs </a:t>
            </a:r>
          </a:p>
          <a:p>
            <a:pPr marL="617220" lvl="1" indent="-342900">
              <a:lnSpc>
                <a:spcPct val="100000"/>
              </a:lnSpc>
              <a:spcBef>
                <a:spcPts val="1400"/>
              </a:spcBef>
              <a:spcAft>
                <a:spcPts val="200"/>
              </a:spcAft>
              <a:buFont typeface="Arial" panose="020B0604020202020204" pitchFamily="34" charset="0"/>
              <a:buChar char="•"/>
            </a:pPr>
            <a:r>
              <a:rPr lang="en-US" sz="2200"/>
              <a:t>Lock turbine doors </a:t>
            </a:r>
          </a:p>
          <a:p>
            <a:pPr marL="617220" lvl="1" indent="-342900">
              <a:lnSpc>
                <a:spcPct val="100000"/>
              </a:lnSpc>
              <a:spcBef>
                <a:spcPts val="1400"/>
              </a:spcBef>
              <a:spcAft>
                <a:spcPts val="200"/>
              </a:spcAft>
              <a:buFont typeface="Arial" panose="020B0604020202020204" pitchFamily="34" charset="0"/>
              <a:buChar char="•"/>
            </a:pPr>
            <a:r>
              <a:rPr lang="en-US" sz="2200"/>
              <a:t>Physical monitoring of the site </a:t>
            </a:r>
          </a:p>
          <a:p>
            <a:pPr marL="617220" lvl="1" indent="-342900">
              <a:lnSpc>
                <a:spcPct val="100000"/>
              </a:lnSpc>
              <a:spcBef>
                <a:spcPts val="1400"/>
              </a:spcBef>
              <a:spcAft>
                <a:spcPts val="200"/>
              </a:spcAft>
              <a:buFont typeface="Arial" panose="020B0604020202020204" pitchFamily="34" charset="0"/>
              <a:buChar char="•"/>
            </a:pPr>
            <a:r>
              <a:rPr lang="en-US" sz="2200"/>
              <a:t>Fire protection plan</a:t>
            </a:r>
          </a:p>
          <a:p>
            <a:pPr marL="617220" lvl="1" indent="-342900">
              <a:lnSpc>
                <a:spcPct val="100000"/>
              </a:lnSpc>
              <a:spcBef>
                <a:spcPts val="1400"/>
              </a:spcBef>
              <a:spcAft>
                <a:spcPts val="200"/>
              </a:spcAft>
              <a:buFont typeface="Arial" panose="020B0604020202020204" pitchFamily="34" charset="0"/>
              <a:buChar char="•"/>
            </a:pPr>
            <a:r>
              <a:rPr lang="en-US" sz="2200"/>
              <a:t>All wind developers provide safety plans including emergency response and design measures to ensure safety and inform potential responders.</a:t>
            </a:r>
          </a:p>
        </p:txBody>
      </p:sp>
      <p:sp>
        <p:nvSpPr>
          <p:cNvPr id="4" name="Slide Number Placeholder 3">
            <a:extLst>
              <a:ext uri="{FF2B5EF4-FFF2-40B4-BE49-F238E27FC236}">
                <a16:creationId xmlns:a16="http://schemas.microsoft.com/office/drawing/2014/main" id="{12C4A533-395C-FB26-9F3F-A5B5F245FB9F}"/>
              </a:ext>
            </a:extLst>
          </p:cNvPr>
          <p:cNvSpPr>
            <a:spLocks noGrp="1"/>
          </p:cNvSpPr>
          <p:nvPr>
            <p:ph type="sldNum" sz="quarter" idx="12"/>
          </p:nvPr>
        </p:nvSpPr>
        <p:spPr/>
        <p:txBody>
          <a:bodyPr>
            <a:normAutofit lnSpcReduction="10000"/>
          </a:bodyPr>
          <a:lstStyle/>
          <a:p>
            <a:fld id="{1E37307E-CBEF-4635-9EFF-FCB44CA54A37}" type="slidenum">
              <a:rPr lang="en-US" smtClean="0"/>
              <a:t>10</a:t>
            </a:fld>
            <a:endParaRPr lang="en-US"/>
          </a:p>
        </p:txBody>
      </p:sp>
    </p:spTree>
    <p:extLst>
      <p:ext uri="{BB962C8B-B14F-4D97-AF65-F5344CB8AC3E}">
        <p14:creationId xmlns:p14="http://schemas.microsoft.com/office/powerpoint/2010/main" val="15181300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00EC-2E61-CEA7-6E3B-E562480B5C3F}"/>
              </a:ext>
            </a:extLst>
          </p:cNvPr>
          <p:cNvSpPr>
            <a:spLocks noGrp="1"/>
          </p:cNvSpPr>
          <p:nvPr>
            <p:ph type="title"/>
          </p:nvPr>
        </p:nvSpPr>
        <p:spPr>
          <a:xfrm>
            <a:off x="311445" y="678122"/>
            <a:ext cx="10395260" cy="1325562"/>
          </a:xfrm>
        </p:spPr>
        <p:txBody>
          <a:bodyPr>
            <a:normAutofit/>
          </a:bodyPr>
          <a:lstStyle/>
          <a:p>
            <a:r>
              <a:rPr lang="en-US" sz="3600"/>
              <a:t>Commercial Wind Farm metrics and best practices</a:t>
            </a:r>
          </a:p>
        </p:txBody>
      </p:sp>
      <p:sp>
        <p:nvSpPr>
          <p:cNvPr id="3" name="Content Placeholder 2">
            <a:extLst>
              <a:ext uri="{FF2B5EF4-FFF2-40B4-BE49-F238E27FC236}">
                <a16:creationId xmlns:a16="http://schemas.microsoft.com/office/drawing/2014/main" id="{B7E216C6-A79E-8142-E2CE-1F2A1A175E54}"/>
              </a:ext>
            </a:extLst>
          </p:cNvPr>
          <p:cNvSpPr>
            <a:spLocks noGrp="1"/>
          </p:cNvSpPr>
          <p:nvPr>
            <p:ph idx="1"/>
          </p:nvPr>
        </p:nvSpPr>
        <p:spPr>
          <a:xfrm>
            <a:off x="311445" y="2117725"/>
            <a:ext cx="9790498" cy="4500789"/>
          </a:xfrm>
        </p:spPr>
        <p:txBody>
          <a:bodyPr/>
          <a:lstStyle/>
          <a:p>
            <a:pPr lvl="1"/>
            <a:r>
              <a:rPr lang="en-US" dirty="0"/>
              <a:t>Public safety</a:t>
            </a:r>
          </a:p>
          <a:p>
            <a:pPr lvl="1"/>
            <a:r>
              <a:rPr lang="en-US" dirty="0"/>
              <a:t>Wind turbine technical changes over time – height and rotor</a:t>
            </a:r>
          </a:p>
          <a:p>
            <a:pPr lvl="1"/>
            <a:r>
              <a:rPr lang="en-US" dirty="0"/>
              <a:t>Setbacks</a:t>
            </a:r>
          </a:p>
          <a:p>
            <a:pPr marL="617220" lvl="1" indent="-342900">
              <a:buFont typeface="Arial" panose="020B0604020202020204" pitchFamily="34" charset="0"/>
              <a:buChar char="•"/>
            </a:pPr>
            <a:r>
              <a:rPr lang="en-US" dirty="0"/>
              <a:t>Between towers</a:t>
            </a:r>
          </a:p>
          <a:p>
            <a:pPr marL="617220" lvl="1" indent="-342900">
              <a:buFont typeface="Arial" panose="020B0604020202020204" pitchFamily="34" charset="0"/>
              <a:buChar char="•"/>
            </a:pPr>
            <a:r>
              <a:rPr lang="en-US" dirty="0"/>
              <a:t>Adjacent to occupied structures</a:t>
            </a:r>
          </a:p>
          <a:p>
            <a:pPr marL="617220" lvl="1" indent="-342900">
              <a:buFont typeface="Arial" panose="020B0604020202020204" pitchFamily="34" charset="0"/>
              <a:buChar char="•"/>
            </a:pPr>
            <a:r>
              <a:rPr lang="en-US" dirty="0"/>
              <a:t>Municipal or settlement boundaries</a:t>
            </a:r>
          </a:p>
          <a:p>
            <a:pPr marL="617220" lvl="1" indent="-342900">
              <a:buFont typeface="Arial" panose="020B0604020202020204" pitchFamily="34" charset="0"/>
              <a:buChar char="•"/>
            </a:pPr>
            <a:r>
              <a:rPr lang="en-US" dirty="0"/>
              <a:t>Property lines</a:t>
            </a:r>
          </a:p>
          <a:p>
            <a:pPr lvl="1"/>
            <a:r>
              <a:rPr lang="en-US" dirty="0"/>
              <a:t>Environmental and economic protection </a:t>
            </a:r>
          </a:p>
          <a:p>
            <a:pPr lvl="1"/>
            <a:r>
              <a:rPr lang="en-US" dirty="0"/>
              <a:t>Visual resources, noise, and shadow effects</a:t>
            </a:r>
          </a:p>
          <a:p>
            <a:pPr lvl="1"/>
            <a:r>
              <a:rPr lang="en-US" dirty="0"/>
              <a:t>Aviation safety</a:t>
            </a:r>
          </a:p>
          <a:p>
            <a:pPr lvl="1"/>
            <a:r>
              <a:rPr lang="en-US" dirty="0"/>
              <a:t>Decommissioning</a:t>
            </a:r>
          </a:p>
        </p:txBody>
      </p:sp>
      <p:sp>
        <p:nvSpPr>
          <p:cNvPr id="4" name="Slide Number Placeholder 3">
            <a:extLst>
              <a:ext uri="{FF2B5EF4-FFF2-40B4-BE49-F238E27FC236}">
                <a16:creationId xmlns:a16="http://schemas.microsoft.com/office/drawing/2014/main" id="{BEB38DDA-7D3F-E1BF-B1F4-E511B3EF268F}"/>
              </a:ext>
            </a:extLst>
          </p:cNvPr>
          <p:cNvSpPr>
            <a:spLocks noGrp="1"/>
          </p:cNvSpPr>
          <p:nvPr>
            <p:ph type="sldNum" sz="quarter" idx="12"/>
          </p:nvPr>
        </p:nvSpPr>
        <p:spPr/>
        <p:txBody>
          <a:bodyPr>
            <a:normAutofit lnSpcReduction="10000"/>
          </a:bodyPr>
          <a:lstStyle/>
          <a:p>
            <a:fld id="{1E37307E-CBEF-4635-9EFF-FCB44CA54A37}" type="slidenum">
              <a:rPr lang="en-US" smtClean="0"/>
              <a:t>11</a:t>
            </a:fld>
            <a:endParaRPr lang="en-US"/>
          </a:p>
        </p:txBody>
      </p:sp>
    </p:spTree>
    <p:extLst>
      <p:ext uri="{BB962C8B-B14F-4D97-AF65-F5344CB8AC3E}">
        <p14:creationId xmlns:p14="http://schemas.microsoft.com/office/powerpoint/2010/main" val="35479762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2654-B220-79C4-502F-08E854F99871}"/>
              </a:ext>
            </a:extLst>
          </p:cNvPr>
          <p:cNvSpPr>
            <a:spLocks noGrp="1"/>
          </p:cNvSpPr>
          <p:nvPr>
            <p:ph type="title"/>
          </p:nvPr>
        </p:nvSpPr>
        <p:spPr>
          <a:xfrm>
            <a:off x="332957" y="375437"/>
            <a:ext cx="9692640" cy="1325562"/>
          </a:xfrm>
        </p:spPr>
        <p:txBody>
          <a:bodyPr>
            <a:normAutofit/>
          </a:bodyPr>
          <a:lstStyle/>
          <a:p>
            <a:r>
              <a:rPr lang="en-US" sz="3600"/>
              <a:t>Wind Turbine Height</a:t>
            </a:r>
          </a:p>
        </p:txBody>
      </p:sp>
      <p:sp>
        <p:nvSpPr>
          <p:cNvPr id="3" name="Content Placeholder 2">
            <a:extLst>
              <a:ext uri="{FF2B5EF4-FFF2-40B4-BE49-F238E27FC236}">
                <a16:creationId xmlns:a16="http://schemas.microsoft.com/office/drawing/2014/main" id="{B6A7BD41-FD18-534B-E40A-C57684CADBB5}"/>
              </a:ext>
            </a:extLst>
          </p:cNvPr>
          <p:cNvSpPr>
            <a:spLocks noGrp="1"/>
          </p:cNvSpPr>
          <p:nvPr>
            <p:ph idx="1"/>
          </p:nvPr>
        </p:nvSpPr>
        <p:spPr>
          <a:xfrm>
            <a:off x="332957" y="1700999"/>
            <a:ext cx="8595360" cy="4351337"/>
          </a:xfrm>
        </p:spPr>
        <p:txBody>
          <a:bodyPr vert="horz" lIns="91440" tIns="45720" rIns="91440" bIns="45720" rtlCol="0" anchor="t">
            <a:normAutofit/>
          </a:bodyPr>
          <a:lstStyle/>
          <a:p>
            <a:pPr marL="342900" indent="-342900">
              <a:lnSpc>
                <a:spcPct val="100000"/>
              </a:lnSpc>
              <a:buFont typeface="Arial" panose="020B0604020202020204" pitchFamily="34" charset="0"/>
              <a:buChar char="•"/>
            </a:pPr>
            <a:r>
              <a:rPr lang="en-US" sz="2200">
                <a:latin typeface="Bookman Old Style"/>
              </a:rPr>
              <a:t>A wind turbine’s hub height is the distance from the ground to the middle of the turbine’s rotor</a:t>
            </a:r>
          </a:p>
          <a:p>
            <a:pPr marL="342900" indent="-342900">
              <a:lnSpc>
                <a:spcPct val="100000"/>
              </a:lnSpc>
              <a:buFont typeface="Arial" panose="020B0604020202020204" pitchFamily="34" charset="0"/>
              <a:buChar char="•"/>
            </a:pPr>
            <a:r>
              <a:rPr lang="en-US" sz="2200">
                <a:latin typeface="Bookman Old Style"/>
              </a:rPr>
              <a:t>Turbine height has increased to 322 feet, a 73% increase between 1998-2023</a:t>
            </a:r>
          </a:p>
          <a:p>
            <a:pPr marL="342900" indent="-342900">
              <a:lnSpc>
                <a:spcPct val="100000"/>
              </a:lnSpc>
              <a:buFont typeface="Arial" panose="020B0604020202020204" pitchFamily="34" charset="0"/>
              <a:buChar char="•"/>
            </a:pPr>
            <a:r>
              <a:rPr lang="en-US" sz="2200">
                <a:latin typeface="Bookman Old Style"/>
              </a:rPr>
              <a:t>Higher turbines allow longer rotor blades, which capture more wind energy</a:t>
            </a:r>
          </a:p>
        </p:txBody>
      </p:sp>
      <p:sp>
        <p:nvSpPr>
          <p:cNvPr id="4" name="Slide Number Placeholder 3">
            <a:extLst>
              <a:ext uri="{FF2B5EF4-FFF2-40B4-BE49-F238E27FC236}">
                <a16:creationId xmlns:a16="http://schemas.microsoft.com/office/drawing/2014/main" id="{AC9D4734-B9F5-8D82-B182-BDBF95AF770F}"/>
              </a:ext>
            </a:extLst>
          </p:cNvPr>
          <p:cNvSpPr>
            <a:spLocks noGrp="1"/>
          </p:cNvSpPr>
          <p:nvPr>
            <p:ph type="sldNum" sz="quarter" idx="12"/>
          </p:nvPr>
        </p:nvSpPr>
        <p:spPr/>
        <p:txBody>
          <a:bodyPr>
            <a:normAutofit lnSpcReduction="10000"/>
          </a:bodyPr>
          <a:lstStyle/>
          <a:p>
            <a:fld id="{1E37307E-CBEF-4635-9EFF-FCB44CA54A37}" type="slidenum">
              <a:rPr lang="en-US" smtClean="0"/>
              <a:t>12</a:t>
            </a:fld>
            <a:endParaRPr lang="en-US"/>
          </a:p>
        </p:txBody>
      </p:sp>
    </p:spTree>
    <p:extLst>
      <p:ext uri="{BB962C8B-B14F-4D97-AF65-F5344CB8AC3E}">
        <p14:creationId xmlns:p14="http://schemas.microsoft.com/office/powerpoint/2010/main" val="9704040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DAAC-5428-9D27-EC42-7833DF396C09}"/>
              </a:ext>
            </a:extLst>
          </p:cNvPr>
          <p:cNvSpPr>
            <a:spLocks noGrp="1"/>
          </p:cNvSpPr>
          <p:nvPr>
            <p:ph type="title"/>
          </p:nvPr>
        </p:nvSpPr>
        <p:spPr>
          <a:xfrm>
            <a:off x="1402521" y="-196702"/>
            <a:ext cx="9692640" cy="1325562"/>
          </a:xfrm>
        </p:spPr>
        <p:txBody>
          <a:bodyPr>
            <a:normAutofit/>
          </a:bodyPr>
          <a:lstStyle/>
          <a:p>
            <a:r>
              <a:rPr lang="en-US" sz="3600"/>
              <a:t>Wind Turbine Height Graphics</a:t>
            </a:r>
          </a:p>
        </p:txBody>
      </p:sp>
      <p:sp>
        <p:nvSpPr>
          <p:cNvPr id="4" name="Slide Number Placeholder 3">
            <a:extLst>
              <a:ext uri="{FF2B5EF4-FFF2-40B4-BE49-F238E27FC236}">
                <a16:creationId xmlns:a16="http://schemas.microsoft.com/office/drawing/2014/main" id="{8835F92D-D235-B21C-F785-F24A6674009F}"/>
              </a:ext>
            </a:extLst>
          </p:cNvPr>
          <p:cNvSpPr>
            <a:spLocks noGrp="1"/>
          </p:cNvSpPr>
          <p:nvPr>
            <p:ph type="sldNum" sz="quarter" idx="12"/>
          </p:nvPr>
        </p:nvSpPr>
        <p:spPr/>
        <p:txBody>
          <a:bodyPr>
            <a:normAutofit lnSpcReduction="10000"/>
          </a:bodyPr>
          <a:lstStyle/>
          <a:p>
            <a:fld id="{1E37307E-CBEF-4635-9EFF-FCB44CA54A37}" type="slidenum">
              <a:rPr lang="en-US" smtClean="0"/>
              <a:t>13</a:t>
            </a:fld>
            <a:endParaRPr lang="en-US"/>
          </a:p>
        </p:txBody>
      </p:sp>
      <p:pic>
        <p:nvPicPr>
          <p:cNvPr id="9" name="Content Placeholder 8">
            <a:extLst>
              <a:ext uri="{FF2B5EF4-FFF2-40B4-BE49-F238E27FC236}">
                <a16:creationId xmlns:a16="http://schemas.microsoft.com/office/drawing/2014/main" id="{5A9495E3-9028-D702-CDCB-282AC99A44CB}"/>
              </a:ext>
            </a:extLst>
          </p:cNvPr>
          <p:cNvPicPr>
            <a:picLocks noGrp="1" noChangeAspect="1"/>
          </p:cNvPicPr>
          <p:nvPr>
            <p:ph idx="1"/>
          </p:nvPr>
        </p:nvPicPr>
        <p:blipFill>
          <a:blip r:embed="rId2"/>
          <a:stretch>
            <a:fillRect/>
          </a:stretch>
        </p:blipFill>
        <p:spPr>
          <a:xfrm>
            <a:off x="589707" y="1155987"/>
            <a:ext cx="9372600" cy="5326380"/>
          </a:xfrm>
          <a:prstGeom prst="rect">
            <a:avLst/>
          </a:prstGeom>
        </p:spPr>
      </p:pic>
      <p:sp>
        <p:nvSpPr>
          <p:cNvPr id="3" name="TextBox 2">
            <a:extLst>
              <a:ext uri="{FF2B5EF4-FFF2-40B4-BE49-F238E27FC236}">
                <a16:creationId xmlns:a16="http://schemas.microsoft.com/office/drawing/2014/main" id="{B47FDA4A-97CD-BFF3-E8E4-108FF8815956}"/>
              </a:ext>
            </a:extLst>
          </p:cNvPr>
          <p:cNvSpPr txBox="1"/>
          <p:nvPr/>
        </p:nvSpPr>
        <p:spPr>
          <a:xfrm>
            <a:off x="2438400" y="6482367"/>
            <a:ext cx="7315200" cy="230832"/>
          </a:xfrm>
          <a:prstGeom prst="rect">
            <a:avLst/>
          </a:prstGeom>
          <a:noFill/>
        </p:spPr>
        <p:txBody>
          <a:bodyPr wrap="square" rtlCol="0">
            <a:spAutoFit/>
          </a:bodyPr>
          <a:lstStyle/>
          <a:p>
            <a:r>
              <a:rPr lang="en-US" sz="900"/>
              <a:t>Source: Office of Energy Efficiency &amp; Renewable Energy (</a:t>
            </a:r>
            <a:r>
              <a:rPr lang="en-US" sz="900">
                <a:hlinkClick r:id="rId3"/>
              </a:rPr>
              <a:t>Wind Turbines: the Bigger, the Better | Department of Energy</a:t>
            </a:r>
            <a:r>
              <a:rPr lang="en-US" sz="900"/>
              <a:t>) </a:t>
            </a:r>
          </a:p>
        </p:txBody>
      </p:sp>
    </p:spTree>
    <p:extLst>
      <p:ext uri="{BB962C8B-B14F-4D97-AF65-F5344CB8AC3E}">
        <p14:creationId xmlns:p14="http://schemas.microsoft.com/office/powerpoint/2010/main" val="371475647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9CB3-7D8D-3856-BECC-DD21A3B269BE}"/>
              </a:ext>
            </a:extLst>
          </p:cNvPr>
          <p:cNvSpPr>
            <a:spLocks noGrp="1"/>
          </p:cNvSpPr>
          <p:nvPr>
            <p:ph type="title"/>
          </p:nvPr>
        </p:nvSpPr>
        <p:spPr>
          <a:xfrm>
            <a:off x="349706" y="0"/>
            <a:ext cx="9692640" cy="1325562"/>
          </a:xfrm>
        </p:spPr>
        <p:txBody>
          <a:bodyPr>
            <a:normAutofit/>
          </a:bodyPr>
          <a:lstStyle/>
          <a:p>
            <a:r>
              <a:rPr lang="en-US" sz="3600"/>
              <a:t>Height vs (MW) Capacity</a:t>
            </a:r>
          </a:p>
        </p:txBody>
      </p:sp>
      <p:pic>
        <p:nvPicPr>
          <p:cNvPr id="6" name="Content Placeholder 5">
            <a:extLst>
              <a:ext uri="{FF2B5EF4-FFF2-40B4-BE49-F238E27FC236}">
                <a16:creationId xmlns:a16="http://schemas.microsoft.com/office/drawing/2014/main" id="{82E5C780-0EE9-9FA4-A25C-249AD4FDCFC0}"/>
              </a:ext>
            </a:extLst>
          </p:cNvPr>
          <p:cNvPicPr>
            <a:picLocks noGrp="1" noChangeAspect="1"/>
          </p:cNvPicPr>
          <p:nvPr>
            <p:ph idx="1"/>
          </p:nvPr>
        </p:nvPicPr>
        <p:blipFill>
          <a:blip r:embed="rId2"/>
          <a:stretch>
            <a:fillRect/>
          </a:stretch>
        </p:blipFill>
        <p:spPr>
          <a:xfrm>
            <a:off x="568947" y="1325245"/>
            <a:ext cx="9418320" cy="5440680"/>
          </a:xfrm>
        </p:spPr>
      </p:pic>
      <p:sp>
        <p:nvSpPr>
          <p:cNvPr id="4" name="Slide Number Placeholder 3">
            <a:extLst>
              <a:ext uri="{FF2B5EF4-FFF2-40B4-BE49-F238E27FC236}">
                <a16:creationId xmlns:a16="http://schemas.microsoft.com/office/drawing/2014/main" id="{2323F8C8-6B03-FA75-EA00-4DAC5AA82C34}"/>
              </a:ext>
            </a:extLst>
          </p:cNvPr>
          <p:cNvSpPr>
            <a:spLocks noGrp="1"/>
          </p:cNvSpPr>
          <p:nvPr>
            <p:ph type="sldNum" sz="quarter" idx="12"/>
          </p:nvPr>
        </p:nvSpPr>
        <p:spPr/>
        <p:txBody>
          <a:bodyPr>
            <a:normAutofit lnSpcReduction="10000"/>
          </a:bodyPr>
          <a:lstStyle/>
          <a:p>
            <a:fld id="{1E37307E-CBEF-4635-9EFF-FCB44CA54A37}" type="slidenum">
              <a:rPr lang="en-US" smtClean="0"/>
              <a:t>14</a:t>
            </a:fld>
            <a:endParaRPr lang="en-US"/>
          </a:p>
        </p:txBody>
      </p:sp>
    </p:spTree>
    <p:extLst>
      <p:ext uri="{BB962C8B-B14F-4D97-AF65-F5344CB8AC3E}">
        <p14:creationId xmlns:p14="http://schemas.microsoft.com/office/powerpoint/2010/main" val="125774789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F666-4F9F-FD6D-1BA1-ABE03AFCA2B8}"/>
              </a:ext>
            </a:extLst>
          </p:cNvPr>
          <p:cNvSpPr>
            <a:spLocks noGrp="1"/>
          </p:cNvSpPr>
          <p:nvPr>
            <p:ph type="title"/>
          </p:nvPr>
        </p:nvSpPr>
        <p:spPr>
          <a:xfrm>
            <a:off x="342029" y="322217"/>
            <a:ext cx="9692640" cy="1325562"/>
          </a:xfrm>
        </p:spPr>
        <p:txBody>
          <a:bodyPr>
            <a:normAutofit/>
          </a:bodyPr>
          <a:lstStyle/>
          <a:p>
            <a:r>
              <a:rPr lang="en-US" sz="3600"/>
              <a:t>Average Rotor Diameter</a:t>
            </a:r>
          </a:p>
        </p:txBody>
      </p:sp>
      <p:sp>
        <p:nvSpPr>
          <p:cNvPr id="3" name="Content Placeholder 2">
            <a:extLst>
              <a:ext uri="{FF2B5EF4-FFF2-40B4-BE49-F238E27FC236}">
                <a16:creationId xmlns:a16="http://schemas.microsoft.com/office/drawing/2014/main" id="{78AC648C-EE5C-E1E8-6934-C44E9FCF9F24}"/>
              </a:ext>
            </a:extLst>
          </p:cNvPr>
          <p:cNvSpPr>
            <a:spLocks noGrp="1"/>
          </p:cNvSpPr>
          <p:nvPr>
            <p:ph idx="1"/>
          </p:nvPr>
        </p:nvSpPr>
        <p:spPr>
          <a:xfrm>
            <a:off x="342029" y="1774371"/>
            <a:ext cx="10636214" cy="4351337"/>
          </a:xfrm>
        </p:spPr>
        <p:txBody>
          <a:bodyPr/>
          <a:lstStyle/>
          <a:p>
            <a:r>
              <a:rPr lang="en-US"/>
              <a:t>A turbine’s rotor diameter is the width of the circle swept by the rotating blades.</a:t>
            </a:r>
          </a:p>
          <a:p>
            <a:pPr marL="342900" indent="-342900">
              <a:buFont typeface="Arial" panose="020B0604020202020204" pitchFamily="34" charset="0"/>
              <a:buChar char="•"/>
            </a:pPr>
            <a:r>
              <a:rPr lang="en-US"/>
              <a:t>In 2010 the </a:t>
            </a:r>
            <a:r>
              <a:rPr lang="en-US" b="1"/>
              <a:t>largest</a:t>
            </a:r>
            <a:r>
              <a:rPr lang="en-US"/>
              <a:t> turbine rotor was 380 ft.</a:t>
            </a:r>
          </a:p>
          <a:p>
            <a:pPr marL="342900" indent="-342900">
              <a:buFont typeface="Arial" panose="020B0604020202020204" pitchFamily="34" charset="0"/>
              <a:buChar char="•"/>
            </a:pPr>
            <a:r>
              <a:rPr lang="en-US"/>
              <a:t>In 2022 the </a:t>
            </a:r>
            <a:r>
              <a:rPr lang="en-US" b="1"/>
              <a:t>average </a:t>
            </a:r>
            <a:r>
              <a:rPr lang="en-US"/>
              <a:t>turbine rotor was 430 ft.</a:t>
            </a:r>
          </a:p>
        </p:txBody>
      </p:sp>
      <p:sp>
        <p:nvSpPr>
          <p:cNvPr id="4" name="Slide Number Placeholder 3">
            <a:extLst>
              <a:ext uri="{FF2B5EF4-FFF2-40B4-BE49-F238E27FC236}">
                <a16:creationId xmlns:a16="http://schemas.microsoft.com/office/drawing/2014/main" id="{24DB6DE2-0C64-2BC3-38C9-D98A60982C95}"/>
              </a:ext>
            </a:extLst>
          </p:cNvPr>
          <p:cNvSpPr>
            <a:spLocks noGrp="1"/>
          </p:cNvSpPr>
          <p:nvPr>
            <p:ph type="sldNum" sz="quarter" idx="12"/>
          </p:nvPr>
        </p:nvSpPr>
        <p:spPr/>
        <p:txBody>
          <a:bodyPr>
            <a:normAutofit lnSpcReduction="10000"/>
          </a:bodyPr>
          <a:lstStyle/>
          <a:p>
            <a:fld id="{1E37307E-CBEF-4635-9EFF-FCB44CA54A37}" type="slidenum">
              <a:rPr lang="en-US" smtClean="0"/>
              <a:t>15</a:t>
            </a:fld>
            <a:endParaRPr lang="en-US"/>
          </a:p>
        </p:txBody>
      </p:sp>
      <p:pic>
        <p:nvPicPr>
          <p:cNvPr id="6" name="Picture 5">
            <a:extLst>
              <a:ext uri="{FF2B5EF4-FFF2-40B4-BE49-F238E27FC236}">
                <a16:creationId xmlns:a16="http://schemas.microsoft.com/office/drawing/2014/main" id="{F9D05010-3D5B-776F-AC34-E95FC2A6694A}"/>
              </a:ext>
            </a:extLst>
          </p:cNvPr>
          <p:cNvPicPr>
            <a:picLocks noChangeAspect="1"/>
          </p:cNvPicPr>
          <p:nvPr/>
        </p:nvPicPr>
        <p:blipFill>
          <a:blip r:embed="rId2"/>
          <a:stretch>
            <a:fillRect/>
          </a:stretch>
        </p:blipFill>
        <p:spPr>
          <a:xfrm>
            <a:off x="527763" y="3771900"/>
            <a:ext cx="10206354" cy="2994025"/>
          </a:xfrm>
          <a:prstGeom prst="rect">
            <a:avLst/>
          </a:prstGeom>
        </p:spPr>
      </p:pic>
    </p:spTree>
    <p:extLst>
      <p:ext uri="{BB962C8B-B14F-4D97-AF65-F5344CB8AC3E}">
        <p14:creationId xmlns:p14="http://schemas.microsoft.com/office/powerpoint/2010/main" val="345725066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0A373-93AC-D328-39E8-BF4AFC6A922A}"/>
              </a:ext>
            </a:extLst>
          </p:cNvPr>
          <p:cNvSpPr>
            <a:spLocks noGrp="1"/>
          </p:cNvSpPr>
          <p:nvPr>
            <p:ph type="title"/>
          </p:nvPr>
        </p:nvSpPr>
        <p:spPr>
          <a:xfrm>
            <a:off x="359056" y="214258"/>
            <a:ext cx="9946806" cy="1327428"/>
          </a:xfrm>
        </p:spPr>
        <p:txBody>
          <a:bodyPr>
            <a:normAutofit/>
          </a:bodyPr>
          <a:lstStyle/>
          <a:p>
            <a:r>
              <a:rPr lang="en-US" sz="3600">
                <a:latin typeface="Bookman Old Style"/>
              </a:rPr>
              <a:t>Findings for Turbine Height</a:t>
            </a:r>
          </a:p>
        </p:txBody>
      </p:sp>
      <p:sp>
        <p:nvSpPr>
          <p:cNvPr id="3" name="Content Placeholder 2">
            <a:extLst>
              <a:ext uri="{FF2B5EF4-FFF2-40B4-BE49-F238E27FC236}">
                <a16:creationId xmlns:a16="http://schemas.microsoft.com/office/drawing/2014/main" id="{5B61A978-4FDC-6B1C-9AA6-3F0F85D4A3BB}"/>
              </a:ext>
            </a:extLst>
          </p:cNvPr>
          <p:cNvSpPr>
            <a:spLocks noGrp="1"/>
          </p:cNvSpPr>
          <p:nvPr>
            <p:ph idx="1"/>
          </p:nvPr>
        </p:nvSpPr>
        <p:spPr>
          <a:xfrm>
            <a:off x="359055" y="1704749"/>
            <a:ext cx="10337973" cy="4351337"/>
          </a:xfrm>
        </p:spPr>
        <p:txBody>
          <a:bodyPr>
            <a:normAutofit/>
          </a:bodyPr>
          <a:lstStyle/>
          <a:p>
            <a:pPr marL="342900" indent="-342900">
              <a:buFont typeface="Arial" panose="020B0604020202020204" pitchFamily="34" charset="0"/>
              <a:buChar char="•"/>
            </a:pPr>
            <a:r>
              <a:rPr lang="en-US" dirty="0"/>
              <a:t>Best Practices does not recommend height standards or limits.</a:t>
            </a:r>
          </a:p>
          <a:p>
            <a:pPr marL="342900" indent="-342900">
              <a:buFont typeface="Arial" panose="020B0604020202020204" pitchFamily="34" charset="0"/>
              <a:buChar char="•"/>
            </a:pPr>
            <a:r>
              <a:rPr lang="en-US" dirty="0"/>
              <a:t>Tower heights will likely continue to increase for commercial wind farms.</a:t>
            </a:r>
          </a:p>
          <a:p>
            <a:pPr marL="342900" indent="-342900">
              <a:buFont typeface="Arial" panose="020B0604020202020204" pitchFamily="34" charset="0"/>
              <a:buChar char="•"/>
            </a:pPr>
            <a:r>
              <a:rPr lang="en-US" dirty="0"/>
              <a:t>Wind developers need higher turbine heights to increase their energy capacity. </a:t>
            </a:r>
          </a:p>
          <a:p>
            <a:pPr marL="342900" indent="-342900">
              <a:buFont typeface="Arial" panose="020B0604020202020204" pitchFamily="34" charset="0"/>
              <a:buChar char="•"/>
            </a:pPr>
            <a:r>
              <a:rPr lang="en-US" dirty="0"/>
              <a:t>Commercial wind turbines shall</a:t>
            </a:r>
            <a:r>
              <a:rPr lang="en-US" b="1" dirty="0"/>
              <a:t> </a:t>
            </a:r>
            <a:r>
              <a:rPr lang="en-US" dirty="0"/>
              <a:t>follow all FAA</a:t>
            </a:r>
            <a:r>
              <a:rPr lang="en-US" b="1" dirty="0"/>
              <a:t> </a:t>
            </a:r>
            <a:r>
              <a:rPr lang="en-US" dirty="0"/>
              <a:t>standards and guidelines.</a:t>
            </a:r>
          </a:p>
          <a:p>
            <a:pPr marL="342900" indent="-342900">
              <a:buFont typeface="Arial" panose="020B0604020202020204" pitchFamily="34" charset="0"/>
              <a:buChar char="•"/>
            </a:pPr>
            <a:r>
              <a:rPr lang="en-US" dirty="0"/>
              <a:t>The lowest point on all rotor blades must be at least 30 feet above ground level.</a:t>
            </a:r>
          </a:p>
        </p:txBody>
      </p:sp>
      <p:sp>
        <p:nvSpPr>
          <p:cNvPr id="4" name="Slide Number Placeholder 3">
            <a:extLst>
              <a:ext uri="{FF2B5EF4-FFF2-40B4-BE49-F238E27FC236}">
                <a16:creationId xmlns:a16="http://schemas.microsoft.com/office/drawing/2014/main" id="{BFF6AD99-0F11-766B-589B-F209AD908EBF}"/>
              </a:ext>
            </a:extLst>
          </p:cNvPr>
          <p:cNvSpPr>
            <a:spLocks noGrp="1"/>
          </p:cNvSpPr>
          <p:nvPr>
            <p:ph type="sldNum" sz="quarter" idx="12"/>
          </p:nvPr>
        </p:nvSpPr>
        <p:spPr/>
        <p:txBody>
          <a:bodyPr>
            <a:normAutofit lnSpcReduction="10000"/>
          </a:bodyPr>
          <a:lstStyle/>
          <a:p>
            <a:fld id="{1E37307E-CBEF-4635-9EFF-FCB44CA54A37}" type="slidenum">
              <a:rPr lang="en-US" smtClean="0"/>
              <a:t>16</a:t>
            </a:fld>
            <a:endParaRPr lang="en-US"/>
          </a:p>
        </p:txBody>
      </p:sp>
    </p:spTree>
    <p:extLst>
      <p:ext uri="{BB962C8B-B14F-4D97-AF65-F5344CB8AC3E}">
        <p14:creationId xmlns:p14="http://schemas.microsoft.com/office/powerpoint/2010/main" val="8770971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2F8A-4A36-0F40-86C1-781250ED7785}"/>
              </a:ext>
            </a:extLst>
          </p:cNvPr>
          <p:cNvSpPr>
            <a:spLocks noGrp="1"/>
          </p:cNvSpPr>
          <p:nvPr>
            <p:ph type="title"/>
          </p:nvPr>
        </p:nvSpPr>
        <p:spPr>
          <a:xfrm>
            <a:off x="364889" y="143772"/>
            <a:ext cx="9692640" cy="1325562"/>
          </a:xfrm>
        </p:spPr>
        <p:txBody>
          <a:bodyPr>
            <a:normAutofit/>
          </a:bodyPr>
          <a:lstStyle/>
          <a:p>
            <a:r>
              <a:rPr lang="en-US" sz="3600"/>
              <a:t>Setback Requirements </a:t>
            </a:r>
          </a:p>
        </p:txBody>
      </p:sp>
      <p:sp>
        <p:nvSpPr>
          <p:cNvPr id="3" name="Content Placeholder 2">
            <a:extLst>
              <a:ext uri="{FF2B5EF4-FFF2-40B4-BE49-F238E27FC236}">
                <a16:creationId xmlns:a16="http://schemas.microsoft.com/office/drawing/2014/main" id="{19C03656-EC95-4A76-80F4-393D637E1981}"/>
              </a:ext>
            </a:extLst>
          </p:cNvPr>
          <p:cNvSpPr>
            <a:spLocks noGrp="1"/>
          </p:cNvSpPr>
          <p:nvPr>
            <p:ph idx="1"/>
          </p:nvPr>
        </p:nvSpPr>
        <p:spPr>
          <a:xfrm>
            <a:off x="364888" y="1664448"/>
            <a:ext cx="10090235" cy="4351337"/>
          </a:xfrm>
        </p:spPr>
        <p:txBody>
          <a:bodyPr>
            <a:normAutofit/>
          </a:bodyPr>
          <a:lstStyle/>
          <a:p>
            <a:pPr>
              <a:lnSpc>
                <a:spcPct val="100000"/>
              </a:lnSpc>
            </a:pPr>
            <a:r>
              <a:rPr lang="en-US" sz="2200" dirty="0"/>
              <a:t>Proposed code provides four basic setback requirements.</a:t>
            </a:r>
          </a:p>
          <a:p>
            <a:pPr marL="342900" indent="-342900">
              <a:lnSpc>
                <a:spcPct val="100000"/>
              </a:lnSpc>
              <a:buFont typeface="Arial" panose="020B0604020202020204" pitchFamily="34" charset="0"/>
              <a:buChar char="•"/>
            </a:pPr>
            <a:r>
              <a:rPr lang="en-US" sz="2200" dirty="0"/>
              <a:t>Minimum, non-waivable, occupied building setbacks.</a:t>
            </a:r>
          </a:p>
          <a:p>
            <a:pPr marL="342900" indent="-342900">
              <a:lnSpc>
                <a:spcPct val="100000"/>
              </a:lnSpc>
              <a:buFont typeface="Arial" panose="020B0604020202020204" pitchFamily="34" charset="0"/>
              <a:buChar char="•"/>
            </a:pPr>
            <a:r>
              <a:rPr lang="en-US" sz="2200" dirty="0"/>
              <a:t>Occupied building visual, shadow flicker, and aesthetic setbacks</a:t>
            </a:r>
          </a:p>
          <a:p>
            <a:pPr marL="342900" indent="-342900">
              <a:lnSpc>
                <a:spcPct val="100000"/>
              </a:lnSpc>
              <a:buFont typeface="Arial" panose="020B0604020202020204" pitchFamily="34" charset="0"/>
              <a:buChar char="•"/>
            </a:pPr>
            <a:r>
              <a:rPr lang="en-US" sz="2200" dirty="0"/>
              <a:t>Boundaries of incorporated communities </a:t>
            </a:r>
          </a:p>
          <a:p>
            <a:pPr marL="342900" indent="-342900">
              <a:lnSpc>
                <a:spcPct val="100000"/>
              </a:lnSpc>
              <a:buFont typeface="Arial" panose="020B0604020202020204" pitchFamily="34" charset="0"/>
              <a:buChar char="•"/>
            </a:pPr>
            <a:r>
              <a:rPr lang="en-US" sz="2200" dirty="0"/>
              <a:t>Setbacks from nonparticipating adjacent landowners' property lines.</a:t>
            </a:r>
          </a:p>
          <a:p>
            <a:pPr>
              <a:lnSpc>
                <a:spcPct val="100000"/>
              </a:lnSpc>
            </a:pPr>
            <a:r>
              <a:rPr lang="en-US" sz="2200" dirty="0"/>
              <a:t>It is important that setback standards protect the local community, and allow for reasonable development</a:t>
            </a:r>
          </a:p>
          <a:p>
            <a:pPr>
              <a:lnSpc>
                <a:spcPct val="100000"/>
              </a:lnSpc>
            </a:pPr>
            <a:endParaRPr lang="en-US" sz="2200" dirty="0"/>
          </a:p>
        </p:txBody>
      </p:sp>
      <p:sp>
        <p:nvSpPr>
          <p:cNvPr id="4" name="Slide Number Placeholder 3">
            <a:extLst>
              <a:ext uri="{FF2B5EF4-FFF2-40B4-BE49-F238E27FC236}">
                <a16:creationId xmlns:a16="http://schemas.microsoft.com/office/drawing/2014/main" id="{3E84FEC8-087D-7FC4-9F1B-A7DF13C3DF9E}"/>
              </a:ext>
            </a:extLst>
          </p:cNvPr>
          <p:cNvSpPr>
            <a:spLocks noGrp="1"/>
          </p:cNvSpPr>
          <p:nvPr>
            <p:ph type="sldNum" sz="quarter" idx="12"/>
          </p:nvPr>
        </p:nvSpPr>
        <p:spPr/>
        <p:txBody>
          <a:bodyPr>
            <a:normAutofit lnSpcReduction="10000"/>
          </a:bodyPr>
          <a:lstStyle/>
          <a:p>
            <a:fld id="{1E37307E-CBEF-4635-9EFF-FCB44CA54A37}" type="slidenum">
              <a:rPr lang="en-US" smtClean="0"/>
              <a:t>17</a:t>
            </a:fld>
            <a:endParaRPr lang="en-US"/>
          </a:p>
        </p:txBody>
      </p:sp>
    </p:spTree>
    <p:extLst>
      <p:ext uri="{BB962C8B-B14F-4D97-AF65-F5344CB8AC3E}">
        <p14:creationId xmlns:p14="http://schemas.microsoft.com/office/powerpoint/2010/main" val="305379308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60F0-D062-CA8D-F216-D8A45663E86E}"/>
              </a:ext>
            </a:extLst>
          </p:cNvPr>
          <p:cNvSpPr>
            <a:spLocks noGrp="1"/>
          </p:cNvSpPr>
          <p:nvPr>
            <p:ph type="title"/>
          </p:nvPr>
        </p:nvSpPr>
        <p:spPr>
          <a:xfrm>
            <a:off x="303083" y="881108"/>
            <a:ext cx="10911622" cy="1325562"/>
          </a:xfrm>
        </p:spPr>
        <p:txBody>
          <a:bodyPr>
            <a:normAutofit/>
          </a:bodyPr>
          <a:lstStyle/>
          <a:p>
            <a:r>
              <a:rPr lang="en-US" sz="4000"/>
              <a:t>Minimum occupied building setbacks</a:t>
            </a:r>
            <a:br>
              <a:rPr lang="en-US"/>
            </a:br>
            <a:endParaRPr lang="en-US"/>
          </a:p>
        </p:txBody>
      </p:sp>
      <p:sp>
        <p:nvSpPr>
          <p:cNvPr id="3" name="Content Placeholder 2">
            <a:extLst>
              <a:ext uri="{FF2B5EF4-FFF2-40B4-BE49-F238E27FC236}">
                <a16:creationId xmlns:a16="http://schemas.microsoft.com/office/drawing/2014/main" id="{8401F50F-D42F-5255-D55E-2CE8CB3AD0CE}"/>
              </a:ext>
            </a:extLst>
          </p:cNvPr>
          <p:cNvSpPr>
            <a:spLocks noGrp="1"/>
          </p:cNvSpPr>
          <p:nvPr>
            <p:ph idx="1"/>
          </p:nvPr>
        </p:nvSpPr>
        <p:spPr>
          <a:xfrm>
            <a:off x="90019" y="1775535"/>
            <a:ext cx="8508549" cy="5175681"/>
          </a:xfrm>
        </p:spPr>
        <p:txBody>
          <a:bodyPr>
            <a:noAutofit/>
          </a:bodyPr>
          <a:lstStyle/>
          <a:p>
            <a:pPr>
              <a:lnSpc>
                <a:spcPct val="100000"/>
              </a:lnSpc>
            </a:pPr>
            <a:r>
              <a:rPr lang="en-US" sz="2200" dirty="0"/>
              <a:t>Best Practices</a:t>
            </a:r>
          </a:p>
          <a:p>
            <a:pPr marL="617220" lvl="1" indent="-342900">
              <a:lnSpc>
                <a:spcPct val="100000"/>
              </a:lnSpc>
              <a:spcBef>
                <a:spcPts val="1400"/>
              </a:spcBef>
              <a:spcAft>
                <a:spcPts val="200"/>
              </a:spcAft>
              <a:buFont typeface="Arial" panose="020B0604020202020204" pitchFamily="34" charset="0"/>
              <a:buChar char="•"/>
            </a:pPr>
            <a:r>
              <a:rPr lang="en-US" sz="2200" dirty="0"/>
              <a:t>The 1,000-foot setback became a standard in part because it created a substantial margin of safety. </a:t>
            </a:r>
          </a:p>
          <a:p>
            <a:pPr marL="617220" lvl="1" indent="-342900">
              <a:lnSpc>
                <a:spcPct val="100000"/>
              </a:lnSpc>
              <a:spcBef>
                <a:spcPts val="1400"/>
              </a:spcBef>
              <a:spcAft>
                <a:spcPts val="200"/>
              </a:spcAft>
              <a:buFont typeface="Arial" panose="020B0604020202020204" pitchFamily="34" charset="0"/>
              <a:buChar char="•"/>
            </a:pPr>
            <a:r>
              <a:rPr lang="en-US" sz="2200" dirty="0"/>
              <a:t>1-</a:t>
            </a:r>
            <a:r>
              <a:rPr lang="en-US" sz="2200" dirty="0" err="1"/>
              <a:t>1.5x</a:t>
            </a:r>
            <a:r>
              <a:rPr lang="en-US" sz="2200" dirty="0"/>
              <a:t> safety setback protects against blade throw.</a:t>
            </a:r>
          </a:p>
          <a:p>
            <a:pPr marL="617220" lvl="1" indent="-342900">
              <a:lnSpc>
                <a:spcPct val="100000"/>
              </a:lnSpc>
              <a:spcBef>
                <a:spcPts val="1400"/>
              </a:spcBef>
              <a:spcAft>
                <a:spcPts val="200"/>
              </a:spcAft>
              <a:buFont typeface="Arial" panose="020B0604020202020204" pitchFamily="34" charset="0"/>
              <a:buChar char="•"/>
            </a:pPr>
            <a:r>
              <a:rPr lang="en-US" sz="2200" dirty="0"/>
              <a:t>1.1-</a:t>
            </a:r>
            <a:r>
              <a:rPr lang="en-US" sz="2200" dirty="0" err="1"/>
              <a:t>1.5x</a:t>
            </a:r>
            <a:r>
              <a:rPr lang="en-US" sz="2200" dirty="0"/>
              <a:t> blade height is common industry practice.</a:t>
            </a:r>
          </a:p>
          <a:p>
            <a:pPr>
              <a:lnSpc>
                <a:spcPct val="100000"/>
              </a:lnSpc>
            </a:pPr>
            <a:r>
              <a:rPr lang="en-US" sz="2200" dirty="0"/>
              <a:t>Code Examples</a:t>
            </a:r>
          </a:p>
          <a:p>
            <a:pPr marL="617220" lvl="1" indent="-342900">
              <a:lnSpc>
                <a:spcPct val="100000"/>
              </a:lnSpc>
              <a:spcBef>
                <a:spcPts val="1400"/>
              </a:spcBef>
              <a:spcAft>
                <a:spcPts val="200"/>
              </a:spcAft>
              <a:buFont typeface="Arial" panose="020B0604020202020204" pitchFamily="34" charset="0"/>
              <a:buChar char="•"/>
            </a:pPr>
            <a:r>
              <a:rPr lang="en-US" sz="2200" dirty="0"/>
              <a:t>Adams County </a:t>
            </a:r>
            <a:r>
              <a:rPr lang="en-US" sz="2200" dirty="0" err="1"/>
              <a:t>1.1x</a:t>
            </a:r>
            <a:endParaRPr lang="en-US" sz="2200" dirty="0"/>
          </a:p>
          <a:p>
            <a:pPr marL="617220" lvl="1" indent="-342900">
              <a:lnSpc>
                <a:spcPct val="100000"/>
              </a:lnSpc>
              <a:spcBef>
                <a:spcPts val="1400"/>
              </a:spcBef>
              <a:spcAft>
                <a:spcPts val="200"/>
              </a:spcAft>
              <a:buFont typeface="Arial" panose="020B0604020202020204" pitchFamily="34" charset="0"/>
              <a:buChar char="•"/>
            </a:pPr>
            <a:r>
              <a:rPr lang="en-US" sz="2200" dirty="0"/>
              <a:t>Whitman County </a:t>
            </a:r>
            <a:r>
              <a:rPr lang="en-US" sz="2200" dirty="0" err="1"/>
              <a:t>1x</a:t>
            </a:r>
            <a:endParaRPr lang="en-US" sz="2200" dirty="0"/>
          </a:p>
          <a:p>
            <a:pPr marL="617220" lvl="1" indent="-342900">
              <a:lnSpc>
                <a:spcPct val="100000"/>
              </a:lnSpc>
              <a:spcBef>
                <a:spcPts val="1400"/>
              </a:spcBef>
              <a:spcAft>
                <a:spcPts val="200"/>
              </a:spcAft>
              <a:buFont typeface="Arial" panose="020B0604020202020204" pitchFamily="34" charset="0"/>
              <a:buChar char="•"/>
            </a:pPr>
            <a:r>
              <a:rPr lang="en-US" sz="2200" dirty="0"/>
              <a:t>Larger setbacks are possible. EFSEC has created some 2,500-foot setbacks for projects.</a:t>
            </a:r>
          </a:p>
        </p:txBody>
      </p:sp>
      <p:sp>
        <p:nvSpPr>
          <p:cNvPr id="4" name="Slide Number Placeholder 3">
            <a:extLst>
              <a:ext uri="{FF2B5EF4-FFF2-40B4-BE49-F238E27FC236}">
                <a16:creationId xmlns:a16="http://schemas.microsoft.com/office/drawing/2014/main" id="{6B05C301-BA0E-F8EF-D7C8-E669D5996F0C}"/>
              </a:ext>
            </a:extLst>
          </p:cNvPr>
          <p:cNvSpPr>
            <a:spLocks noGrp="1"/>
          </p:cNvSpPr>
          <p:nvPr>
            <p:ph type="sldNum" sz="quarter" idx="12"/>
          </p:nvPr>
        </p:nvSpPr>
        <p:spPr/>
        <p:txBody>
          <a:bodyPr>
            <a:normAutofit lnSpcReduction="10000"/>
          </a:bodyPr>
          <a:lstStyle/>
          <a:p>
            <a:fld id="{1E37307E-CBEF-4635-9EFF-FCB44CA54A37}" type="slidenum">
              <a:rPr lang="en-US" smtClean="0"/>
              <a:t>18</a:t>
            </a:fld>
            <a:endParaRPr lang="en-US"/>
          </a:p>
        </p:txBody>
      </p:sp>
      <p:pic>
        <p:nvPicPr>
          <p:cNvPr id="6" name="Picture 5">
            <a:extLst>
              <a:ext uri="{FF2B5EF4-FFF2-40B4-BE49-F238E27FC236}">
                <a16:creationId xmlns:a16="http://schemas.microsoft.com/office/drawing/2014/main" id="{517AE836-FAF0-3E24-5D21-3C4664DE0536}"/>
              </a:ext>
            </a:extLst>
          </p:cNvPr>
          <p:cNvPicPr>
            <a:picLocks noChangeAspect="1"/>
          </p:cNvPicPr>
          <p:nvPr/>
        </p:nvPicPr>
        <p:blipFill>
          <a:blip r:embed="rId2"/>
          <a:stretch>
            <a:fillRect/>
          </a:stretch>
        </p:blipFill>
        <p:spPr>
          <a:xfrm>
            <a:off x="8852031" y="1543889"/>
            <a:ext cx="3249950" cy="4205818"/>
          </a:xfrm>
          <a:prstGeom prst="rect">
            <a:avLst/>
          </a:prstGeom>
        </p:spPr>
      </p:pic>
    </p:spTree>
    <p:extLst>
      <p:ext uri="{BB962C8B-B14F-4D97-AF65-F5344CB8AC3E}">
        <p14:creationId xmlns:p14="http://schemas.microsoft.com/office/powerpoint/2010/main" val="41907688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2EE9-B003-A2E3-8B49-032E0176D6DE}"/>
              </a:ext>
            </a:extLst>
          </p:cNvPr>
          <p:cNvSpPr>
            <a:spLocks noGrp="1"/>
          </p:cNvSpPr>
          <p:nvPr>
            <p:ph type="title"/>
          </p:nvPr>
        </p:nvSpPr>
        <p:spPr>
          <a:xfrm>
            <a:off x="258695" y="632090"/>
            <a:ext cx="10670562" cy="1325562"/>
          </a:xfrm>
        </p:spPr>
        <p:txBody>
          <a:bodyPr>
            <a:normAutofit fontScale="90000"/>
          </a:bodyPr>
          <a:lstStyle/>
          <a:p>
            <a:r>
              <a:rPr lang="en-US" sz="4000"/>
              <a:t>Occupied building, visual, &amp; aesthetic setbacks</a:t>
            </a:r>
            <a:br>
              <a:rPr lang="en-US"/>
            </a:br>
            <a:endParaRPr lang="en-US"/>
          </a:p>
        </p:txBody>
      </p:sp>
      <p:sp>
        <p:nvSpPr>
          <p:cNvPr id="3" name="Content Placeholder 2">
            <a:extLst>
              <a:ext uri="{FF2B5EF4-FFF2-40B4-BE49-F238E27FC236}">
                <a16:creationId xmlns:a16="http://schemas.microsoft.com/office/drawing/2014/main" id="{1D1C4DA3-67A0-D132-491F-5BB227ABD76E}"/>
              </a:ext>
            </a:extLst>
          </p:cNvPr>
          <p:cNvSpPr>
            <a:spLocks noGrp="1"/>
          </p:cNvSpPr>
          <p:nvPr>
            <p:ph idx="1"/>
          </p:nvPr>
        </p:nvSpPr>
        <p:spPr>
          <a:xfrm>
            <a:off x="374104" y="1526959"/>
            <a:ext cx="10761981" cy="5034780"/>
          </a:xfrm>
        </p:spPr>
        <p:txBody>
          <a:bodyPr vert="horz" lIns="91440" tIns="45720" rIns="91440" bIns="45720" rtlCol="0" anchor="t">
            <a:noAutofit/>
          </a:bodyPr>
          <a:lstStyle/>
          <a:p>
            <a:r>
              <a:rPr lang="en-US" sz="2000"/>
              <a:t>Code Examples</a:t>
            </a:r>
          </a:p>
          <a:p>
            <a:pPr marL="891540" lvl="2" indent="-342900">
              <a:buFont typeface="Arial" panose="020B0604020202020204" pitchFamily="34" charset="0"/>
              <a:buChar char="•"/>
            </a:pPr>
            <a:r>
              <a:rPr lang="en-US" sz="2000">
                <a:latin typeface="Bookman Old Style"/>
              </a:rPr>
              <a:t>Adams County created a 4x setback</a:t>
            </a:r>
          </a:p>
          <a:p>
            <a:pPr marL="891540" lvl="2" indent="-342900">
              <a:buFont typeface="Arial" panose="020B0604020202020204" pitchFamily="34" charset="0"/>
              <a:buChar char="•"/>
            </a:pPr>
            <a:r>
              <a:rPr lang="en-US" sz="2000">
                <a:latin typeface="Bookman Old Style"/>
              </a:rPr>
              <a:t>EFSEC Desert CLAIM Project: Created a  2,500-foot setback standard.</a:t>
            </a:r>
          </a:p>
          <a:p>
            <a:r>
              <a:rPr lang="en-US" sz="2000"/>
              <a:t>Court Cases</a:t>
            </a:r>
          </a:p>
          <a:p>
            <a:pPr marL="617220" lvl="1" indent="-342900">
              <a:buFont typeface="Arial" panose="020B0604020202020204" pitchFamily="34" charset="0"/>
              <a:buChar char="•"/>
            </a:pPr>
            <a:r>
              <a:rPr lang="en-US" sz="2000">
                <a:latin typeface="Bookman Old Style"/>
              </a:rPr>
              <a:t>Residents Opposed To Kittitas Turbines v State Energy Facility Site Evaluation Council  The Washington Supreme court agreed on a general 4x setback standard. </a:t>
            </a:r>
          </a:p>
        </p:txBody>
      </p:sp>
      <p:sp>
        <p:nvSpPr>
          <p:cNvPr id="4" name="Slide Number Placeholder 3">
            <a:extLst>
              <a:ext uri="{FF2B5EF4-FFF2-40B4-BE49-F238E27FC236}">
                <a16:creationId xmlns:a16="http://schemas.microsoft.com/office/drawing/2014/main" id="{470E16D5-0ECE-48D0-1695-09A68F4D2C71}"/>
              </a:ext>
            </a:extLst>
          </p:cNvPr>
          <p:cNvSpPr>
            <a:spLocks noGrp="1"/>
          </p:cNvSpPr>
          <p:nvPr>
            <p:ph type="sldNum" sz="quarter" idx="12"/>
          </p:nvPr>
        </p:nvSpPr>
        <p:spPr/>
        <p:txBody>
          <a:bodyPr>
            <a:normAutofit lnSpcReduction="10000"/>
          </a:bodyPr>
          <a:lstStyle/>
          <a:p>
            <a:fld id="{1E37307E-CBEF-4635-9EFF-FCB44CA54A37}" type="slidenum">
              <a:rPr lang="en-US" smtClean="0"/>
              <a:t>19</a:t>
            </a:fld>
            <a:endParaRPr lang="en-US"/>
          </a:p>
        </p:txBody>
      </p:sp>
    </p:spTree>
    <p:extLst>
      <p:ext uri="{BB962C8B-B14F-4D97-AF65-F5344CB8AC3E}">
        <p14:creationId xmlns:p14="http://schemas.microsoft.com/office/powerpoint/2010/main" val="276878817"/>
      </p:ext>
    </p:extLst>
  </p:cSld>
  <p:clrMapOvr>
    <a:masterClrMapping/>
  </p:clrMapOvr>
  <p:transition>
    <p:fade/>
  </p:transition>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7138-9612-B796-8292-6447260D9798}"/>
              </a:ext>
            </a:extLst>
          </p:cNvPr>
          <p:cNvSpPr>
            <a:spLocks noGrp="1"/>
          </p:cNvSpPr>
          <p:nvPr>
            <p:ph type="title"/>
          </p:nvPr>
        </p:nvSpPr>
        <p:spPr>
          <a:xfrm>
            <a:off x="541538" y="0"/>
            <a:ext cx="9995724" cy="1336215"/>
          </a:xfrm>
        </p:spPr>
        <p:txBody>
          <a:bodyPr>
            <a:normAutofit/>
          </a:bodyPr>
          <a:lstStyle/>
          <a:p>
            <a:r>
              <a:rPr lang="en-US" sz="3600"/>
              <a:t>Planning Process</a:t>
            </a:r>
          </a:p>
        </p:txBody>
      </p:sp>
      <p:sp>
        <p:nvSpPr>
          <p:cNvPr id="3" name="Content Placeholder 2">
            <a:extLst>
              <a:ext uri="{FF2B5EF4-FFF2-40B4-BE49-F238E27FC236}">
                <a16:creationId xmlns:a16="http://schemas.microsoft.com/office/drawing/2014/main" id="{A6FAA492-5DE1-FB32-24B9-10FBE8BCE35E}"/>
              </a:ext>
            </a:extLst>
          </p:cNvPr>
          <p:cNvSpPr>
            <a:spLocks noGrp="1"/>
          </p:cNvSpPr>
          <p:nvPr>
            <p:ph idx="1"/>
          </p:nvPr>
        </p:nvSpPr>
        <p:spPr>
          <a:xfrm>
            <a:off x="541538" y="1456879"/>
            <a:ext cx="9907220" cy="4351337"/>
          </a:xfrm>
        </p:spPr>
        <p:txBody>
          <a:bodyPr>
            <a:normAutofit/>
          </a:bodyPr>
          <a:lstStyle/>
          <a:p>
            <a:r>
              <a:rPr lang="en-US"/>
              <a:t>Potential Comprehensive Plan Goals and Policies </a:t>
            </a:r>
          </a:p>
          <a:p>
            <a:pPr marL="342900" indent="-342900">
              <a:buFont typeface="Arial" panose="020B0604020202020204" pitchFamily="34" charset="0"/>
              <a:buChar char="•"/>
            </a:pPr>
            <a:r>
              <a:rPr lang="en-US"/>
              <a:t>Protect agricultural businesses and cropland</a:t>
            </a:r>
          </a:p>
          <a:p>
            <a:pPr marL="342900" indent="-342900">
              <a:buFont typeface="Arial" panose="020B0604020202020204" pitchFamily="34" charset="0"/>
              <a:buChar char="•"/>
            </a:pPr>
            <a:r>
              <a:rPr lang="en-US"/>
              <a:t>Protect civilian and military aviation facilities </a:t>
            </a:r>
          </a:p>
          <a:p>
            <a:pPr marL="342900" indent="-342900">
              <a:buFont typeface="Arial" panose="020B0604020202020204" pitchFamily="34" charset="0"/>
              <a:buChar char="•"/>
            </a:pPr>
            <a:r>
              <a:rPr lang="en-US"/>
              <a:t>Support the production of renewable energy for local and regional uses</a:t>
            </a:r>
          </a:p>
          <a:p>
            <a:pPr marL="342900" indent="-342900">
              <a:buFont typeface="Arial" panose="020B0604020202020204" pitchFamily="34" charset="0"/>
              <a:buChar char="•"/>
            </a:pPr>
            <a:r>
              <a:rPr lang="en-US"/>
              <a:t>Provide economic benefits for farmers, ranchers, and county government</a:t>
            </a:r>
          </a:p>
          <a:p>
            <a:pPr marL="342900" indent="-342900">
              <a:buFont typeface="Arial" panose="020B0604020202020204" pitchFamily="34" charset="0"/>
              <a:buChar char="•"/>
            </a:pPr>
            <a:r>
              <a:rPr lang="en-US"/>
              <a:t>Ensure safety and protection for wildlife, resident birds, and migrating birds</a:t>
            </a:r>
          </a:p>
          <a:p>
            <a:endParaRPr lang="en-US"/>
          </a:p>
        </p:txBody>
      </p:sp>
      <p:sp>
        <p:nvSpPr>
          <p:cNvPr id="4" name="Slide Number Placeholder 3">
            <a:extLst>
              <a:ext uri="{FF2B5EF4-FFF2-40B4-BE49-F238E27FC236}">
                <a16:creationId xmlns:a16="http://schemas.microsoft.com/office/drawing/2014/main" id="{46C1E519-334A-4D1D-0983-4AC79C012E4E}"/>
              </a:ext>
            </a:extLst>
          </p:cNvPr>
          <p:cNvSpPr>
            <a:spLocks noGrp="1"/>
          </p:cNvSpPr>
          <p:nvPr>
            <p:ph type="sldNum" sz="quarter" idx="12"/>
          </p:nvPr>
        </p:nvSpPr>
        <p:spPr/>
        <p:txBody>
          <a:bodyPr>
            <a:normAutofit lnSpcReduction="10000"/>
          </a:bodyPr>
          <a:lstStyle/>
          <a:p>
            <a:fld id="{1E37307E-CBEF-4635-9EFF-FCB44CA54A37}" type="slidenum">
              <a:rPr lang="en-US" smtClean="0"/>
              <a:t>2</a:t>
            </a:fld>
            <a:endParaRPr lang="en-US"/>
          </a:p>
        </p:txBody>
      </p:sp>
    </p:spTree>
    <p:extLst>
      <p:ext uri="{BB962C8B-B14F-4D97-AF65-F5344CB8AC3E}">
        <p14:creationId xmlns:p14="http://schemas.microsoft.com/office/powerpoint/2010/main" val="200107312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28CF-8442-E13C-5F5D-B399B21398DB}"/>
              </a:ext>
            </a:extLst>
          </p:cNvPr>
          <p:cNvSpPr>
            <a:spLocks noGrp="1"/>
          </p:cNvSpPr>
          <p:nvPr>
            <p:ph type="title"/>
          </p:nvPr>
        </p:nvSpPr>
        <p:spPr>
          <a:xfrm>
            <a:off x="596047" y="348004"/>
            <a:ext cx="9692640" cy="1325562"/>
          </a:xfrm>
        </p:spPr>
        <p:txBody>
          <a:bodyPr>
            <a:normAutofit/>
          </a:bodyPr>
          <a:lstStyle/>
          <a:p>
            <a:r>
              <a:rPr lang="en-US" sz="3600"/>
              <a:t>Boundaries of incorporated communities</a:t>
            </a:r>
          </a:p>
        </p:txBody>
      </p:sp>
      <p:sp>
        <p:nvSpPr>
          <p:cNvPr id="3" name="Content Placeholder 2">
            <a:extLst>
              <a:ext uri="{FF2B5EF4-FFF2-40B4-BE49-F238E27FC236}">
                <a16:creationId xmlns:a16="http://schemas.microsoft.com/office/drawing/2014/main" id="{DAB78533-3762-55CE-CB46-5A51130F1F36}"/>
              </a:ext>
            </a:extLst>
          </p:cNvPr>
          <p:cNvSpPr>
            <a:spLocks noGrp="1"/>
          </p:cNvSpPr>
          <p:nvPr>
            <p:ph idx="1"/>
          </p:nvPr>
        </p:nvSpPr>
        <p:spPr>
          <a:xfrm>
            <a:off x="596046" y="1918517"/>
            <a:ext cx="10480167" cy="4351337"/>
          </a:xfrm>
        </p:spPr>
        <p:txBody>
          <a:bodyPr>
            <a:noAutofit/>
          </a:bodyPr>
          <a:lstStyle/>
          <a:p>
            <a:pPr>
              <a:lnSpc>
                <a:spcPct val="100000"/>
              </a:lnSpc>
            </a:pPr>
            <a:r>
              <a:rPr lang="en-US" sz="2200"/>
              <a:t>Scientific Journal Article</a:t>
            </a:r>
          </a:p>
          <a:p>
            <a:pPr marL="617220" lvl="1" indent="-342900">
              <a:lnSpc>
                <a:spcPct val="100000"/>
              </a:lnSpc>
              <a:spcBef>
                <a:spcPts val="1400"/>
              </a:spcBef>
              <a:spcAft>
                <a:spcPts val="200"/>
              </a:spcAft>
              <a:buFont typeface="Arial" panose="020B0604020202020204" pitchFamily="34" charset="0"/>
              <a:buChar char="•"/>
            </a:pPr>
            <a:r>
              <a:rPr lang="en-US" sz="2200"/>
              <a:t>Best Practices, “</a:t>
            </a:r>
            <a:r>
              <a:rPr lang="en-US" sz="2200" b="0" i="0">
                <a:solidFill>
                  <a:srgbClr val="1F1F1F"/>
                </a:solidFill>
                <a:effectLst/>
              </a:rPr>
              <a:t>1,000–1,200 m from the closest settlement are the most favorable for reaching optimal energy and environmental objectives”  That’s about 7x turbine height</a:t>
            </a:r>
          </a:p>
          <a:p>
            <a:pPr>
              <a:lnSpc>
                <a:spcPct val="100000"/>
              </a:lnSpc>
            </a:pPr>
            <a:r>
              <a:rPr lang="en-US" sz="2200">
                <a:solidFill>
                  <a:srgbClr val="1F1F1F"/>
                </a:solidFill>
              </a:rPr>
              <a:t>Court Cases</a:t>
            </a:r>
          </a:p>
          <a:p>
            <a:pPr marL="617220" lvl="1" indent="-342900">
              <a:lnSpc>
                <a:spcPct val="100000"/>
              </a:lnSpc>
              <a:spcBef>
                <a:spcPts val="1400"/>
              </a:spcBef>
              <a:spcAft>
                <a:spcPts val="200"/>
              </a:spcAft>
              <a:buFont typeface="Arial" panose="020B0604020202020204" pitchFamily="34" charset="0"/>
              <a:buChar char="•"/>
            </a:pPr>
            <a:r>
              <a:rPr lang="en-US" sz="2200"/>
              <a:t>Residents Opposed To Kittitas Turbines v State Energy Facility Site Evaluation Council EFSEC (2008) general 4x turbine height</a:t>
            </a:r>
          </a:p>
        </p:txBody>
      </p:sp>
      <p:sp>
        <p:nvSpPr>
          <p:cNvPr id="4" name="Slide Number Placeholder 3">
            <a:extLst>
              <a:ext uri="{FF2B5EF4-FFF2-40B4-BE49-F238E27FC236}">
                <a16:creationId xmlns:a16="http://schemas.microsoft.com/office/drawing/2014/main" id="{06E43FD0-843F-E770-1C0E-DD73C5A36076}"/>
              </a:ext>
            </a:extLst>
          </p:cNvPr>
          <p:cNvSpPr>
            <a:spLocks noGrp="1"/>
          </p:cNvSpPr>
          <p:nvPr>
            <p:ph type="sldNum" sz="quarter" idx="12"/>
          </p:nvPr>
        </p:nvSpPr>
        <p:spPr/>
        <p:txBody>
          <a:bodyPr>
            <a:normAutofit lnSpcReduction="10000"/>
          </a:bodyPr>
          <a:lstStyle/>
          <a:p>
            <a:fld id="{1E37307E-CBEF-4635-9EFF-FCB44CA54A37}" type="slidenum">
              <a:rPr lang="en-US" smtClean="0"/>
              <a:t>20</a:t>
            </a:fld>
            <a:endParaRPr lang="en-US"/>
          </a:p>
        </p:txBody>
      </p:sp>
    </p:spTree>
    <p:extLst>
      <p:ext uri="{BB962C8B-B14F-4D97-AF65-F5344CB8AC3E}">
        <p14:creationId xmlns:p14="http://schemas.microsoft.com/office/powerpoint/2010/main" val="2287252565"/>
      </p:ext>
    </p:extLst>
  </p:cSld>
  <p:clrMapOvr>
    <a:masterClrMapping/>
  </p:clrMapOvr>
  <p:transition>
    <p:fade/>
  </p:transition>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0F350-55AB-F543-EF19-4A446BF7CADA}"/>
              </a:ext>
            </a:extLst>
          </p:cNvPr>
          <p:cNvSpPr>
            <a:spLocks noGrp="1"/>
          </p:cNvSpPr>
          <p:nvPr>
            <p:ph type="title"/>
          </p:nvPr>
        </p:nvSpPr>
        <p:spPr>
          <a:xfrm>
            <a:off x="258696" y="392394"/>
            <a:ext cx="9692640" cy="1325562"/>
          </a:xfrm>
        </p:spPr>
        <p:txBody>
          <a:bodyPr>
            <a:normAutofit/>
          </a:bodyPr>
          <a:lstStyle/>
          <a:p>
            <a:r>
              <a:rPr lang="en-US" sz="3600"/>
              <a:t>Setbacks from property lines</a:t>
            </a:r>
          </a:p>
        </p:txBody>
      </p:sp>
      <p:sp>
        <p:nvSpPr>
          <p:cNvPr id="3" name="Content Placeholder 2">
            <a:extLst>
              <a:ext uri="{FF2B5EF4-FFF2-40B4-BE49-F238E27FC236}">
                <a16:creationId xmlns:a16="http://schemas.microsoft.com/office/drawing/2014/main" id="{DC6030E0-1C2C-C5C3-6F54-78CF6A1E421F}"/>
              </a:ext>
            </a:extLst>
          </p:cNvPr>
          <p:cNvSpPr>
            <a:spLocks noGrp="1"/>
          </p:cNvSpPr>
          <p:nvPr>
            <p:ph idx="1"/>
          </p:nvPr>
        </p:nvSpPr>
        <p:spPr>
          <a:xfrm>
            <a:off x="258696" y="1820863"/>
            <a:ext cx="8595360" cy="4351337"/>
          </a:xfrm>
        </p:spPr>
        <p:txBody>
          <a:bodyPr>
            <a:normAutofit fontScale="92500" lnSpcReduction="20000"/>
          </a:bodyPr>
          <a:lstStyle/>
          <a:p>
            <a:pPr>
              <a:lnSpc>
                <a:spcPct val="120000"/>
              </a:lnSpc>
            </a:pPr>
            <a:r>
              <a:rPr lang="en-US" sz="2200"/>
              <a:t>Best Practices:</a:t>
            </a:r>
          </a:p>
          <a:p>
            <a:pPr marL="617220" lvl="1" indent="-342900">
              <a:lnSpc>
                <a:spcPct val="120000"/>
              </a:lnSpc>
              <a:spcBef>
                <a:spcPts val="1400"/>
              </a:spcBef>
              <a:spcAft>
                <a:spcPts val="200"/>
              </a:spcAft>
              <a:buFont typeface="Arial" panose="020B0604020202020204" pitchFamily="34" charset="0"/>
              <a:buChar char="•"/>
            </a:pPr>
            <a:r>
              <a:rPr lang="en-US" sz="2200"/>
              <a:t>1.1 to </a:t>
            </a:r>
            <a:r>
              <a:rPr lang="en-US" sz="2200" err="1"/>
              <a:t>1.25x</a:t>
            </a:r>
            <a:r>
              <a:rPr lang="en-US" sz="2200"/>
              <a:t> the turbine’s total height is the common standard </a:t>
            </a:r>
          </a:p>
          <a:p>
            <a:pPr marL="617220" lvl="1" indent="-342900">
              <a:lnSpc>
                <a:spcPct val="120000"/>
              </a:lnSpc>
              <a:spcBef>
                <a:spcPts val="1400"/>
              </a:spcBef>
              <a:spcAft>
                <a:spcPts val="200"/>
              </a:spcAft>
              <a:buFont typeface="Arial" panose="020B0604020202020204" pitchFamily="34" charset="0"/>
              <a:buChar char="•"/>
            </a:pPr>
            <a:r>
              <a:rPr lang="en-US" sz="2200" err="1"/>
              <a:t>1.5x</a:t>
            </a:r>
            <a:r>
              <a:rPr lang="en-US" sz="2200"/>
              <a:t> Adams County</a:t>
            </a:r>
          </a:p>
          <a:p>
            <a:pPr marL="617220" lvl="1" indent="-342900">
              <a:lnSpc>
                <a:spcPct val="120000"/>
              </a:lnSpc>
              <a:spcBef>
                <a:spcPts val="1400"/>
              </a:spcBef>
              <a:spcAft>
                <a:spcPts val="200"/>
              </a:spcAft>
              <a:buFont typeface="Arial" panose="020B0604020202020204" pitchFamily="34" charset="0"/>
              <a:buChar char="•"/>
            </a:pPr>
            <a:r>
              <a:rPr lang="en-US" sz="2200"/>
              <a:t>Guidelines or mandatory requirements from a handful of states do converge on 1 to </a:t>
            </a:r>
            <a:r>
              <a:rPr lang="en-US" sz="2200" err="1"/>
              <a:t>1.5x</a:t>
            </a:r>
            <a:r>
              <a:rPr lang="en-US" sz="2200"/>
              <a:t> the turbine height (that is, tower plus blade length, or more accurately, tower plus rotor and blade radius.)</a:t>
            </a:r>
          </a:p>
          <a:p>
            <a:pPr>
              <a:lnSpc>
                <a:spcPct val="120000"/>
              </a:lnSpc>
            </a:pPr>
            <a:r>
              <a:rPr lang="en-US" sz="2200"/>
              <a:t>Residents Opposed To Kittitas Turbines v State Energy Facility Site Evaluation Council EFSEC (2008).</a:t>
            </a:r>
          </a:p>
          <a:p>
            <a:pPr marL="891540" lvl="2" indent="-342900">
              <a:lnSpc>
                <a:spcPct val="120000"/>
              </a:lnSpc>
              <a:spcBef>
                <a:spcPts val="1400"/>
              </a:spcBef>
              <a:spcAft>
                <a:spcPts val="200"/>
              </a:spcAft>
              <a:buFont typeface="Arial" panose="020B0604020202020204" pitchFamily="34" charset="0"/>
              <a:buChar char="•"/>
            </a:pPr>
            <a:r>
              <a:rPr lang="en-US" sz="2200"/>
              <a:t>Created a 4x standard precedent for setbacks</a:t>
            </a:r>
          </a:p>
        </p:txBody>
      </p:sp>
      <p:sp>
        <p:nvSpPr>
          <p:cNvPr id="4" name="Slide Number Placeholder 3">
            <a:extLst>
              <a:ext uri="{FF2B5EF4-FFF2-40B4-BE49-F238E27FC236}">
                <a16:creationId xmlns:a16="http://schemas.microsoft.com/office/drawing/2014/main" id="{D228921D-921A-9EE5-2564-85973D07B02B}"/>
              </a:ext>
            </a:extLst>
          </p:cNvPr>
          <p:cNvSpPr>
            <a:spLocks noGrp="1"/>
          </p:cNvSpPr>
          <p:nvPr>
            <p:ph type="sldNum" sz="quarter" idx="12"/>
          </p:nvPr>
        </p:nvSpPr>
        <p:spPr/>
        <p:txBody>
          <a:bodyPr>
            <a:normAutofit lnSpcReduction="10000"/>
          </a:bodyPr>
          <a:lstStyle/>
          <a:p>
            <a:fld id="{1E37307E-CBEF-4635-9EFF-FCB44CA54A37}" type="slidenum">
              <a:rPr lang="en-US" smtClean="0"/>
              <a:t>21</a:t>
            </a:fld>
            <a:endParaRPr lang="en-US"/>
          </a:p>
        </p:txBody>
      </p:sp>
      <p:pic>
        <p:nvPicPr>
          <p:cNvPr id="6" name="Picture 5">
            <a:extLst>
              <a:ext uri="{FF2B5EF4-FFF2-40B4-BE49-F238E27FC236}">
                <a16:creationId xmlns:a16="http://schemas.microsoft.com/office/drawing/2014/main" id="{4B11FC3E-560E-C2F6-BF2C-C5A207AE7BD9}"/>
              </a:ext>
            </a:extLst>
          </p:cNvPr>
          <p:cNvPicPr>
            <a:picLocks noChangeAspect="1"/>
          </p:cNvPicPr>
          <p:nvPr/>
        </p:nvPicPr>
        <p:blipFill>
          <a:blip r:embed="rId2"/>
          <a:stretch>
            <a:fillRect/>
          </a:stretch>
        </p:blipFill>
        <p:spPr>
          <a:xfrm>
            <a:off x="8854056" y="909734"/>
            <a:ext cx="3177543" cy="4125917"/>
          </a:xfrm>
          <a:prstGeom prst="rect">
            <a:avLst/>
          </a:prstGeom>
        </p:spPr>
      </p:pic>
    </p:spTree>
    <p:extLst>
      <p:ext uri="{BB962C8B-B14F-4D97-AF65-F5344CB8AC3E}">
        <p14:creationId xmlns:p14="http://schemas.microsoft.com/office/powerpoint/2010/main" val="34896441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FDC2-615A-1FFC-D527-FA7E75F2DA1C}"/>
              </a:ext>
            </a:extLst>
          </p:cNvPr>
          <p:cNvSpPr>
            <a:spLocks noGrp="1"/>
          </p:cNvSpPr>
          <p:nvPr>
            <p:ph type="title"/>
          </p:nvPr>
        </p:nvSpPr>
        <p:spPr>
          <a:xfrm>
            <a:off x="299962" y="-158239"/>
            <a:ext cx="10469320" cy="1159477"/>
          </a:xfrm>
        </p:spPr>
        <p:txBody>
          <a:bodyPr>
            <a:normAutofit/>
          </a:bodyPr>
          <a:lstStyle/>
          <a:p>
            <a:r>
              <a:rPr lang="en-US" sz="3600"/>
              <a:t>Protecting the Natural Environment</a:t>
            </a:r>
          </a:p>
        </p:txBody>
      </p:sp>
      <p:sp>
        <p:nvSpPr>
          <p:cNvPr id="3" name="Content Placeholder 2">
            <a:extLst>
              <a:ext uri="{FF2B5EF4-FFF2-40B4-BE49-F238E27FC236}">
                <a16:creationId xmlns:a16="http://schemas.microsoft.com/office/drawing/2014/main" id="{1D292C1E-CF36-96EA-B744-3AF1E8784582}"/>
              </a:ext>
            </a:extLst>
          </p:cNvPr>
          <p:cNvSpPr>
            <a:spLocks noGrp="1"/>
          </p:cNvSpPr>
          <p:nvPr>
            <p:ph idx="1"/>
          </p:nvPr>
        </p:nvSpPr>
        <p:spPr>
          <a:xfrm>
            <a:off x="299962" y="1296140"/>
            <a:ext cx="7275771" cy="4876060"/>
          </a:xfrm>
        </p:spPr>
        <p:txBody>
          <a:bodyPr>
            <a:normAutofit/>
          </a:bodyPr>
          <a:lstStyle/>
          <a:p>
            <a:pPr>
              <a:lnSpc>
                <a:spcPct val="110000"/>
              </a:lnSpc>
            </a:pPr>
            <a:r>
              <a:rPr lang="en-US" sz="2200" dirty="0"/>
              <a:t>WDFW Wind Power Guidelines </a:t>
            </a:r>
          </a:p>
          <a:p>
            <a:pPr marL="617220" lvl="1" indent="-342900">
              <a:lnSpc>
                <a:spcPct val="110000"/>
              </a:lnSpc>
              <a:spcBef>
                <a:spcPts val="1400"/>
              </a:spcBef>
              <a:spcAft>
                <a:spcPts val="200"/>
              </a:spcAft>
              <a:buFont typeface="Arial" panose="020B0604020202020204" pitchFamily="34" charset="0"/>
              <a:buChar char="•"/>
            </a:pPr>
            <a:r>
              <a:rPr lang="en-US" sz="2200" dirty="0"/>
              <a:t>Provides guidance, studies, and mitigation standards for the effects that commercial wind farms have on the natural environment</a:t>
            </a:r>
          </a:p>
          <a:p>
            <a:pPr marL="617220" lvl="1" indent="-342900">
              <a:lnSpc>
                <a:spcPct val="110000"/>
              </a:lnSpc>
              <a:spcBef>
                <a:spcPts val="1400"/>
              </a:spcBef>
              <a:spcAft>
                <a:spcPts val="200"/>
              </a:spcAft>
              <a:buFont typeface="Arial" panose="020B0604020202020204" pitchFamily="34" charset="0"/>
              <a:buChar char="•"/>
            </a:pPr>
            <a:r>
              <a:rPr lang="en-US" sz="2200" dirty="0"/>
              <a:t>Protection of priority habitat species and environmental corridors</a:t>
            </a:r>
          </a:p>
          <a:p>
            <a:pPr marL="617220" lvl="1" indent="-342900">
              <a:lnSpc>
                <a:spcPct val="110000"/>
              </a:lnSpc>
              <a:spcBef>
                <a:spcPts val="1400"/>
              </a:spcBef>
              <a:spcAft>
                <a:spcPts val="200"/>
              </a:spcAft>
              <a:buFont typeface="Arial" panose="020B0604020202020204" pitchFamily="34" charset="0"/>
              <a:buChar char="•"/>
            </a:pPr>
            <a:r>
              <a:rPr lang="en-US" sz="2200" dirty="0"/>
              <a:t>Protection of prime habitat i.e., scrub steppe</a:t>
            </a:r>
          </a:p>
          <a:p>
            <a:pPr marL="617220" lvl="1" indent="-342900">
              <a:lnSpc>
                <a:spcPct val="110000"/>
              </a:lnSpc>
              <a:spcBef>
                <a:spcPts val="1400"/>
              </a:spcBef>
              <a:spcAft>
                <a:spcPts val="200"/>
              </a:spcAft>
              <a:buFont typeface="Arial" panose="020B0604020202020204" pitchFamily="34" charset="0"/>
              <a:buChar char="•"/>
            </a:pPr>
            <a:r>
              <a:rPr lang="en-US" sz="2200" dirty="0"/>
              <a:t>Protection of seasonal flyways</a:t>
            </a:r>
          </a:p>
          <a:p>
            <a:pPr marL="617220" lvl="1" indent="-342900">
              <a:lnSpc>
                <a:spcPct val="110000"/>
              </a:lnSpc>
              <a:spcBef>
                <a:spcPts val="1400"/>
              </a:spcBef>
              <a:spcAft>
                <a:spcPts val="200"/>
              </a:spcAft>
              <a:buFont typeface="Arial" panose="020B0604020202020204" pitchFamily="34" charset="0"/>
              <a:buChar char="•"/>
            </a:pPr>
            <a:r>
              <a:rPr lang="en-US" sz="2200" dirty="0"/>
              <a:t>Protection of Turnbull National Wildlife Refuge</a:t>
            </a:r>
          </a:p>
        </p:txBody>
      </p:sp>
      <p:sp>
        <p:nvSpPr>
          <p:cNvPr id="4" name="Slide Number Placeholder 3">
            <a:extLst>
              <a:ext uri="{FF2B5EF4-FFF2-40B4-BE49-F238E27FC236}">
                <a16:creationId xmlns:a16="http://schemas.microsoft.com/office/drawing/2014/main" id="{A44BC03D-CB8F-19E9-C730-6523FCB4C2DD}"/>
              </a:ext>
            </a:extLst>
          </p:cNvPr>
          <p:cNvSpPr>
            <a:spLocks noGrp="1"/>
          </p:cNvSpPr>
          <p:nvPr>
            <p:ph type="sldNum" sz="quarter" idx="12"/>
          </p:nvPr>
        </p:nvSpPr>
        <p:spPr/>
        <p:txBody>
          <a:bodyPr>
            <a:normAutofit lnSpcReduction="10000"/>
          </a:bodyPr>
          <a:lstStyle/>
          <a:p>
            <a:fld id="{1E37307E-CBEF-4635-9EFF-FCB44CA54A37}" type="slidenum">
              <a:rPr lang="en-US" smtClean="0"/>
              <a:t>22</a:t>
            </a:fld>
            <a:endParaRPr lang="en-US"/>
          </a:p>
        </p:txBody>
      </p:sp>
      <p:pic>
        <p:nvPicPr>
          <p:cNvPr id="6" name="Picture 5">
            <a:extLst>
              <a:ext uri="{FF2B5EF4-FFF2-40B4-BE49-F238E27FC236}">
                <a16:creationId xmlns:a16="http://schemas.microsoft.com/office/drawing/2014/main" id="{1BECFE52-F00D-FD07-6BC6-627994BA1636}"/>
              </a:ext>
            </a:extLst>
          </p:cNvPr>
          <p:cNvPicPr>
            <a:picLocks noChangeAspect="1"/>
          </p:cNvPicPr>
          <p:nvPr/>
        </p:nvPicPr>
        <p:blipFill>
          <a:blip r:embed="rId2"/>
          <a:stretch>
            <a:fillRect/>
          </a:stretch>
        </p:blipFill>
        <p:spPr>
          <a:xfrm>
            <a:off x="7669039" y="948019"/>
            <a:ext cx="3994226" cy="5194945"/>
          </a:xfrm>
          <a:prstGeom prst="rect">
            <a:avLst/>
          </a:prstGeom>
        </p:spPr>
      </p:pic>
    </p:spTree>
    <p:extLst>
      <p:ext uri="{BB962C8B-B14F-4D97-AF65-F5344CB8AC3E}">
        <p14:creationId xmlns:p14="http://schemas.microsoft.com/office/powerpoint/2010/main" val="300586987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9AB2-2DA1-5A24-BF71-8BC1B18A82DA}"/>
              </a:ext>
            </a:extLst>
          </p:cNvPr>
          <p:cNvSpPr>
            <a:spLocks noGrp="1"/>
          </p:cNvSpPr>
          <p:nvPr>
            <p:ph type="title"/>
          </p:nvPr>
        </p:nvSpPr>
        <p:spPr>
          <a:xfrm>
            <a:off x="114206" y="608357"/>
            <a:ext cx="9692640" cy="1325562"/>
          </a:xfrm>
        </p:spPr>
        <p:txBody>
          <a:bodyPr>
            <a:normAutofit/>
          </a:bodyPr>
          <a:lstStyle/>
          <a:p>
            <a:r>
              <a:rPr lang="en-US" sz="3600"/>
              <a:t>Visual Resources</a:t>
            </a:r>
          </a:p>
        </p:txBody>
      </p:sp>
      <p:sp>
        <p:nvSpPr>
          <p:cNvPr id="3" name="Content Placeholder 2">
            <a:extLst>
              <a:ext uri="{FF2B5EF4-FFF2-40B4-BE49-F238E27FC236}">
                <a16:creationId xmlns:a16="http://schemas.microsoft.com/office/drawing/2014/main" id="{4791E6B5-2524-FE87-D38A-12A59B8EB8A5}"/>
              </a:ext>
            </a:extLst>
          </p:cNvPr>
          <p:cNvSpPr>
            <a:spLocks noGrp="1"/>
          </p:cNvSpPr>
          <p:nvPr>
            <p:ph idx="1"/>
          </p:nvPr>
        </p:nvSpPr>
        <p:spPr>
          <a:xfrm>
            <a:off x="0" y="2080728"/>
            <a:ext cx="8157029" cy="4351337"/>
          </a:xfrm>
        </p:spPr>
        <p:txBody>
          <a:bodyPr>
            <a:normAutofit/>
          </a:bodyPr>
          <a:lstStyle/>
          <a:p>
            <a:pPr>
              <a:lnSpc>
                <a:spcPct val="100000"/>
              </a:lnSpc>
            </a:pPr>
            <a:r>
              <a:rPr lang="en-US" sz="2200"/>
              <a:t>APA Guidebook Common Practices</a:t>
            </a:r>
          </a:p>
          <a:p>
            <a:pPr marL="617220" lvl="1" indent="-342900">
              <a:lnSpc>
                <a:spcPct val="100000"/>
              </a:lnSpc>
              <a:spcBef>
                <a:spcPts val="1400"/>
              </a:spcBef>
              <a:spcAft>
                <a:spcPts val="200"/>
              </a:spcAft>
              <a:buFont typeface="Arial" panose="020B0604020202020204" pitchFamily="34" charset="0"/>
              <a:buChar char="•"/>
            </a:pPr>
            <a:r>
              <a:rPr lang="en-US" sz="2200"/>
              <a:t>Neutral color and nonreflective finish.</a:t>
            </a:r>
          </a:p>
          <a:p>
            <a:pPr marL="617220" lvl="1" indent="-342900">
              <a:lnSpc>
                <a:spcPct val="100000"/>
              </a:lnSpc>
              <a:spcBef>
                <a:spcPts val="1400"/>
              </a:spcBef>
              <a:spcAft>
                <a:spcPts val="200"/>
              </a:spcAft>
              <a:buFont typeface="Arial" panose="020B0604020202020204" pitchFamily="34" charset="0"/>
              <a:buChar char="•"/>
            </a:pPr>
            <a:r>
              <a:rPr lang="en-US" sz="2200"/>
              <a:t>Lighted per FAA guidelines with no additional lighting allowed.</a:t>
            </a:r>
          </a:p>
          <a:p>
            <a:pPr marL="617220" lvl="1" indent="-342900">
              <a:lnSpc>
                <a:spcPct val="100000"/>
              </a:lnSpc>
              <a:spcBef>
                <a:spcPts val="1400"/>
              </a:spcBef>
              <a:spcAft>
                <a:spcPts val="200"/>
              </a:spcAft>
              <a:buFont typeface="Arial" panose="020B0604020202020204" pitchFamily="34" charset="0"/>
              <a:buChar char="•"/>
            </a:pPr>
            <a:r>
              <a:rPr lang="en-US" sz="2200"/>
              <a:t>Signage limited to the turbine manufacturer, facility owner or operator, and emergency contact information.</a:t>
            </a:r>
          </a:p>
          <a:p>
            <a:pPr>
              <a:lnSpc>
                <a:spcPct val="100000"/>
              </a:lnSpc>
            </a:pPr>
            <a:endParaRPr lang="en-US" sz="2200"/>
          </a:p>
        </p:txBody>
      </p:sp>
      <p:sp>
        <p:nvSpPr>
          <p:cNvPr id="4" name="Slide Number Placeholder 3">
            <a:extLst>
              <a:ext uri="{FF2B5EF4-FFF2-40B4-BE49-F238E27FC236}">
                <a16:creationId xmlns:a16="http://schemas.microsoft.com/office/drawing/2014/main" id="{A8B726DD-D96F-72E2-D8BE-9371181BA057}"/>
              </a:ext>
            </a:extLst>
          </p:cNvPr>
          <p:cNvSpPr>
            <a:spLocks noGrp="1"/>
          </p:cNvSpPr>
          <p:nvPr>
            <p:ph type="sldNum" sz="quarter" idx="12"/>
          </p:nvPr>
        </p:nvSpPr>
        <p:spPr/>
        <p:txBody>
          <a:bodyPr>
            <a:normAutofit lnSpcReduction="10000"/>
          </a:bodyPr>
          <a:lstStyle/>
          <a:p>
            <a:fld id="{1E37307E-CBEF-4635-9EFF-FCB44CA54A37}" type="slidenum">
              <a:rPr lang="en-US" smtClean="0"/>
              <a:t>23</a:t>
            </a:fld>
            <a:endParaRPr lang="en-US"/>
          </a:p>
        </p:txBody>
      </p:sp>
      <p:pic>
        <p:nvPicPr>
          <p:cNvPr id="6" name="Picture 5">
            <a:extLst>
              <a:ext uri="{FF2B5EF4-FFF2-40B4-BE49-F238E27FC236}">
                <a16:creationId xmlns:a16="http://schemas.microsoft.com/office/drawing/2014/main" id="{EFAB64E6-611A-1BE2-4B30-5095A999865E}"/>
              </a:ext>
            </a:extLst>
          </p:cNvPr>
          <p:cNvPicPr>
            <a:picLocks noChangeAspect="1"/>
          </p:cNvPicPr>
          <p:nvPr/>
        </p:nvPicPr>
        <p:blipFill>
          <a:blip r:embed="rId2"/>
          <a:stretch>
            <a:fillRect/>
          </a:stretch>
        </p:blipFill>
        <p:spPr>
          <a:xfrm>
            <a:off x="8192277" y="1501685"/>
            <a:ext cx="3007256" cy="3854630"/>
          </a:xfrm>
          <a:prstGeom prst="rect">
            <a:avLst/>
          </a:prstGeom>
        </p:spPr>
      </p:pic>
    </p:spTree>
    <p:extLst>
      <p:ext uri="{BB962C8B-B14F-4D97-AF65-F5344CB8AC3E}">
        <p14:creationId xmlns:p14="http://schemas.microsoft.com/office/powerpoint/2010/main" val="42695353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11DB2-EB7D-D256-B995-C758EC15CF5C}"/>
              </a:ext>
            </a:extLst>
          </p:cNvPr>
          <p:cNvSpPr>
            <a:spLocks noGrp="1"/>
          </p:cNvSpPr>
          <p:nvPr>
            <p:ph type="title"/>
          </p:nvPr>
        </p:nvSpPr>
        <p:spPr>
          <a:xfrm>
            <a:off x="332958" y="89989"/>
            <a:ext cx="9692640" cy="1325562"/>
          </a:xfrm>
        </p:spPr>
        <p:txBody>
          <a:bodyPr>
            <a:normAutofit/>
          </a:bodyPr>
          <a:lstStyle/>
          <a:p>
            <a:r>
              <a:rPr lang="en-US" sz="3600"/>
              <a:t>Noise/Sound</a:t>
            </a:r>
          </a:p>
        </p:txBody>
      </p:sp>
      <p:sp>
        <p:nvSpPr>
          <p:cNvPr id="3" name="Content Placeholder 2">
            <a:extLst>
              <a:ext uri="{FF2B5EF4-FFF2-40B4-BE49-F238E27FC236}">
                <a16:creationId xmlns:a16="http://schemas.microsoft.com/office/drawing/2014/main" id="{555F633D-1E9C-A0DA-0631-C564E163B249}"/>
              </a:ext>
            </a:extLst>
          </p:cNvPr>
          <p:cNvSpPr>
            <a:spLocks noGrp="1"/>
          </p:cNvSpPr>
          <p:nvPr>
            <p:ph idx="1"/>
          </p:nvPr>
        </p:nvSpPr>
        <p:spPr>
          <a:xfrm>
            <a:off x="332958" y="1820863"/>
            <a:ext cx="10557594" cy="4860547"/>
          </a:xfrm>
        </p:spPr>
        <p:txBody>
          <a:bodyPr>
            <a:noAutofit/>
          </a:bodyPr>
          <a:lstStyle/>
          <a:p>
            <a:pPr marL="342900" indent="-342900">
              <a:lnSpc>
                <a:spcPct val="100000"/>
              </a:lnSpc>
              <a:buFont typeface="Arial" panose="020B0604020202020204" pitchFamily="34" charset="0"/>
              <a:buChar char="•"/>
            </a:pPr>
            <a:r>
              <a:rPr lang="en-US" sz="2200"/>
              <a:t>Ordinances typically require audible noise to be below specific sound thresholds at property lines, often 40 dBA to 55 dBA. More detailed noise standards may cast thresholds in terms of ambient noise levels.  (American Planning Association)</a:t>
            </a:r>
          </a:p>
          <a:p>
            <a:pPr marL="342900" indent="-342900">
              <a:lnSpc>
                <a:spcPct val="100000"/>
              </a:lnSpc>
              <a:buFont typeface="Arial" panose="020B0604020202020204" pitchFamily="34" charset="0"/>
              <a:buChar char="•"/>
            </a:pPr>
            <a:r>
              <a:rPr lang="en-US" sz="2200"/>
              <a:t>For average noise exposure, the GDG conditionally recommends reducing noise levels produced by wind turbines below 45 dBA. </a:t>
            </a:r>
            <a:br>
              <a:rPr lang="en-US" sz="2200"/>
            </a:br>
            <a:r>
              <a:rPr lang="en-US" sz="2200"/>
              <a:t>(World Health Organization)</a:t>
            </a:r>
          </a:p>
          <a:p>
            <a:pPr marL="342900" indent="-342900">
              <a:lnSpc>
                <a:spcPct val="100000"/>
              </a:lnSpc>
              <a:buFont typeface="Arial" panose="020B0604020202020204" pitchFamily="34" charset="0"/>
              <a:buChar char="•"/>
            </a:pPr>
            <a:r>
              <a:rPr lang="en-US" sz="2200"/>
              <a:t>Can also be mitigated through setbacks. APA recommends 1000-foot setbacks to mitigate noise.</a:t>
            </a:r>
          </a:p>
          <a:p>
            <a:pPr marL="342900" indent="-342900">
              <a:lnSpc>
                <a:spcPct val="100000"/>
              </a:lnSpc>
              <a:buFont typeface="Arial" panose="020B0604020202020204" pitchFamily="34" charset="0"/>
              <a:buChar char="•"/>
            </a:pPr>
            <a:r>
              <a:rPr lang="en-US" sz="2200"/>
              <a:t>Washington State noise standard compliance: During construction and operations, the project shall comply with applicable state noise standards as found in WAC 173-60.</a:t>
            </a:r>
          </a:p>
          <a:p>
            <a:pPr marL="342900" indent="-342900">
              <a:lnSpc>
                <a:spcPct val="100000"/>
              </a:lnSpc>
              <a:buFont typeface="Arial" panose="020B0604020202020204" pitchFamily="34" charset="0"/>
              <a:buChar char="•"/>
            </a:pPr>
            <a:endParaRPr lang="en-US" sz="2200"/>
          </a:p>
        </p:txBody>
      </p:sp>
      <p:sp>
        <p:nvSpPr>
          <p:cNvPr id="4" name="Slide Number Placeholder 3">
            <a:extLst>
              <a:ext uri="{FF2B5EF4-FFF2-40B4-BE49-F238E27FC236}">
                <a16:creationId xmlns:a16="http://schemas.microsoft.com/office/drawing/2014/main" id="{7AE4939F-CA27-DC14-01B2-C51E7B798C15}"/>
              </a:ext>
            </a:extLst>
          </p:cNvPr>
          <p:cNvSpPr>
            <a:spLocks noGrp="1"/>
          </p:cNvSpPr>
          <p:nvPr>
            <p:ph type="sldNum" sz="quarter" idx="12"/>
          </p:nvPr>
        </p:nvSpPr>
        <p:spPr/>
        <p:txBody>
          <a:bodyPr>
            <a:normAutofit lnSpcReduction="10000"/>
          </a:bodyPr>
          <a:lstStyle/>
          <a:p>
            <a:fld id="{1E37307E-CBEF-4635-9EFF-FCB44CA54A37}" type="slidenum">
              <a:rPr lang="en-US" smtClean="0"/>
              <a:t>24</a:t>
            </a:fld>
            <a:endParaRPr lang="en-US"/>
          </a:p>
        </p:txBody>
      </p:sp>
    </p:spTree>
    <p:extLst>
      <p:ext uri="{BB962C8B-B14F-4D97-AF65-F5344CB8AC3E}">
        <p14:creationId xmlns:p14="http://schemas.microsoft.com/office/powerpoint/2010/main" val="107023671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C49D-AB10-4FDB-8D67-4AF4C2F2B0AB}"/>
              </a:ext>
            </a:extLst>
          </p:cNvPr>
          <p:cNvSpPr>
            <a:spLocks noGrp="1"/>
          </p:cNvSpPr>
          <p:nvPr>
            <p:ph type="title"/>
          </p:nvPr>
        </p:nvSpPr>
        <p:spPr>
          <a:xfrm>
            <a:off x="329716" y="188207"/>
            <a:ext cx="9692640" cy="1325562"/>
          </a:xfrm>
        </p:spPr>
        <p:txBody>
          <a:bodyPr>
            <a:normAutofit/>
          </a:bodyPr>
          <a:lstStyle/>
          <a:p>
            <a:r>
              <a:rPr lang="en-US" sz="3600"/>
              <a:t>Shadow Flicker</a:t>
            </a:r>
          </a:p>
        </p:txBody>
      </p:sp>
      <p:sp>
        <p:nvSpPr>
          <p:cNvPr id="3" name="Content Placeholder 2">
            <a:extLst>
              <a:ext uri="{FF2B5EF4-FFF2-40B4-BE49-F238E27FC236}">
                <a16:creationId xmlns:a16="http://schemas.microsoft.com/office/drawing/2014/main" id="{9C5B9AF0-F10E-AC13-337F-6C25E19768E2}"/>
              </a:ext>
            </a:extLst>
          </p:cNvPr>
          <p:cNvSpPr>
            <a:spLocks noGrp="1"/>
          </p:cNvSpPr>
          <p:nvPr>
            <p:ph idx="1"/>
          </p:nvPr>
        </p:nvSpPr>
        <p:spPr>
          <a:xfrm>
            <a:off x="-1" y="1714785"/>
            <a:ext cx="10919581" cy="4858592"/>
          </a:xfrm>
        </p:spPr>
        <p:txBody>
          <a:bodyPr>
            <a:noAutofit/>
          </a:bodyPr>
          <a:lstStyle/>
          <a:p>
            <a:pPr lvl="1">
              <a:lnSpc>
                <a:spcPct val="100000"/>
              </a:lnSpc>
              <a:spcBef>
                <a:spcPts val="1400"/>
              </a:spcBef>
              <a:spcAft>
                <a:spcPts val="200"/>
              </a:spcAft>
            </a:pPr>
            <a:r>
              <a:rPr lang="en-US" sz="2200"/>
              <a:t>Shadow flicker is an effect that can appear on neighboring </a:t>
            </a:r>
            <a:br>
              <a:rPr lang="en-US" sz="2200"/>
            </a:br>
            <a:r>
              <a:rPr lang="en-US" sz="2200"/>
              <a:t>properties due to the movement of wind turbine blades between the sun and the property.</a:t>
            </a:r>
          </a:p>
          <a:p>
            <a:pPr lvl="1">
              <a:lnSpc>
                <a:spcPct val="100000"/>
              </a:lnSpc>
              <a:spcBef>
                <a:spcPts val="1400"/>
              </a:spcBef>
              <a:spcAft>
                <a:spcPts val="200"/>
              </a:spcAft>
            </a:pPr>
            <a:r>
              <a:rPr lang="en-US" sz="2200"/>
              <a:t>Court Cases</a:t>
            </a:r>
          </a:p>
          <a:p>
            <a:pPr marL="891540" lvl="2" indent="-342900">
              <a:lnSpc>
                <a:spcPct val="100000"/>
              </a:lnSpc>
              <a:spcBef>
                <a:spcPts val="1400"/>
              </a:spcBef>
              <a:spcAft>
                <a:spcPts val="200"/>
              </a:spcAft>
              <a:buFont typeface="Arial" panose="020B0604020202020204" pitchFamily="34" charset="0"/>
              <a:buChar char="•"/>
            </a:pPr>
            <a:r>
              <a:rPr lang="en-US" sz="2200"/>
              <a:t>Residents Opposed To Kittitas Turbines v. State Energy Facility Site Evaluation Council EFSEC (2008)</a:t>
            </a:r>
          </a:p>
          <a:p>
            <a:pPr lvl="1">
              <a:lnSpc>
                <a:spcPct val="100000"/>
              </a:lnSpc>
              <a:spcBef>
                <a:spcPts val="1400"/>
              </a:spcBef>
              <a:spcAft>
                <a:spcPts val="200"/>
              </a:spcAft>
            </a:pPr>
            <a:r>
              <a:rPr lang="en-US" sz="2200"/>
              <a:t>Time limits</a:t>
            </a:r>
          </a:p>
          <a:p>
            <a:pPr marL="891540" lvl="2" indent="-342900">
              <a:lnSpc>
                <a:spcPct val="100000"/>
              </a:lnSpc>
              <a:spcBef>
                <a:spcPts val="1400"/>
              </a:spcBef>
              <a:spcAft>
                <a:spcPts val="200"/>
              </a:spcAft>
              <a:buFont typeface="Arial" panose="020B0604020202020204" pitchFamily="34" charset="0"/>
              <a:buChar char="•"/>
            </a:pPr>
            <a:r>
              <a:rPr lang="en-US" sz="2200"/>
              <a:t>30 hours per annum of flickering, in the worst case.</a:t>
            </a:r>
          </a:p>
          <a:p>
            <a:pPr marL="891540" lvl="2" indent="-342900">
              <a:lnSpc>
                <a:spcPct val="100000"/>
              </a:lnSpc>
              <a:spcBef>
                <a:spcPts val="1400"/>
              </a:spcBef>
              <a:spcAft>
                <a:spcPts val="200"/>
              </a:spcAft>
              <a:buFont typeface="Arial" panose="020B0604020202020204" pitchFamily="34" charset="0"/>
              <a:buChar char="•"/>
            </a:pPr>
            <a:r>
              <a:rPr lang="en-US" sz="2200"/>
              <a:t>30 minutes maximum on the worst day of the year. </a:t>
            </a:r>
          </a:p>
          <a:p>
            <a:pPr marL="891540" lvl="2" indent="-342900">
              <a:lnSpc>
                <a:spcPct val="100000"/>
              </a:lnSpc>
              <a:spcBef>
                <a:spcPts val="1400"/>
              </a:spcBef>
              <a:spcAft>
                <a:spcPts val="200"/>
              </a:spcAft>
              <a:buFont typeface="Arial" panose="020B0604020202020204" pitchFamily="34" charset="0"/>
              <a:buChar char="•"/>
            </a:pPr>
            <a:r>
              <a:rPr lang="en-US" sz="2200"/>
              <a:t>Real shadow impact is limited to 8 hours per year.</a:t>
            </a:r>
          </a:p>
          <a:p>
            <a:pPr marL="1165860" lvl="3" indent="-342900">
              <a:lnSpc>
                <a:spcPct val="100000"/>
              </a:lnSpc>
              <a:spcBef>
                <a:spcPts val="1400"/>
              </a:spcBef>
              <a:spcAft>
                <a:spcPts val="200"/>
              </a:spcAft>
              <a:buFont typeface="Arial" panose="020B0604020202020204" pitchFamily="34" charset="0"/>
              <a:buChar char="•"/>
            </a:pPr>
            <a:endParaRPr lang="en-US" sz="2200"/>
          </a:p>
          <a:p>
            <a:pPr marL="617220" lvl="1" indent="-342900">
              <a:lnSpc>
                <a:spcPct val="100000"/>
              </a:lnSpc>
              <a:spcBef>
                <a:spcPts val="1400"/>
              </a:spcBef>
              <a:spcAft>
                <a:spcPts val="200"/>
              </a:spcAft>
              <a:buFont typeface="Arial" panose="020B0604020202020204" pitchFamily="34" charset="0"/>
              <a:buChar char="•"/>
            </a:pPr>
            <a:endParaRPr lang="en-US" sz="2200"/>
          </a:p>
          <a:p>
            <a:pPr marL="617220" lvl="1" indent="-342900">
              <a:lnSpc>
                <a:spcPct val="100000"/>
              </a:lnSpc>
              <a:spcBef>
                <a:spcPts val="1400"/>
              </a:spcBef>
              <a:spcAft>
                <a:spcPts val="200"/>
              </a:spcAft>
              <a:buFont typeface="Arial" panose="020B0604020202020204" pitchFamily="34" charset="0"/>
              <a:buChar char="•"/>
            </a:pPr>
            <a:endParaRPr lang="en-US" sz="2200"/>
          </a:p>
        </p:txBody>
      </p:sp>
      <p:sp>
        <p:nvSpPr>
          <p:cNvPr id="4" name="Slide Number Placeholder 3">
            <a:extLst>
              <a:ext uri="{FF2B5EF4-FFF2-40B4-BE49-F238E27FC236}">
                <a16:creationId xmlns:a16="http://schemas.microsoft.com/office/drawing/2014/main" id="{8A5E801B-B751-6AF3-4615-C979D73807BC}"/>
              </a:ext>
            </a:extLst>
          </p:cNvPr>
          <p:cNvSpPr>
            <a:spLocks noGrp="1"/>
          </p:cNvSpPr>
          <p:nvPr>
            <p:ph type="sldNum" sz="quarter" idx="12"/>
          </p:nvPr>
        </p:nvSpPr>
        <p:spPr/>
        <p:txBody>
          <a:bodyPr>
            <a:normAutofit lnSpcReduction="10000"/>
          </a:bodyPr>
          <a:lstStyle/>
          <a:p>
            <a:fld id="{1E37307E-CBEF-4635-9EFF-FCB44CA54A37}" type="slidenum">
              <a:rPr lang="en-US" smtClean="0"/>
              <a:t>25</a:t>
            </a:fld>
            <a:endParaRPr lang="en-US"/>
          </a:p>
        </p:txBody>
      </p:sp>
      <p:pic>
        <p:nvPicPr>
          <p:cNvPr id="5" name="Picture 4">
            <a:extLst>
              <a:ext uri="{FF2B5EF4-FFF2-40B4-BE49-F238E27FC236}">
                <a16:creationId xmlns:a16="http://schemas.microsoft.com/office/drawing/2014/main" id="{FD984265-8788-E0CB-1D6A-28BAA9812EF9}"/>
              </a:ext>
            </a:extLst>
          </p:cNvPr>
          <p:cNvPicPr>
            <a:picLocks noChangeAspect="1"/>
          </p:cNvPicPr>
          <p:nvPr/>
        </p:nvPicPr>
        <p:blipFill>
          <a:blip r:embed="rId2"/>
          <a:stretch>
            <a:fillRect/>
          </a:stretch>
        </p:blipFill>
        <p:spPr>
          <a:xfrm>
            <a:off x="8661677" y="284623"/>
            <a:ext cx="2168370" cy="1701458"/>
          </a:xfrm>
          <a:prstGeom prst="rect">
            <a:avLst/>
          </a:prstGeom>
        </p:spPr>
      </p:pic>
    </p:spTree>
    <p:extLst>
      <p:ext uri="{BB962C8B-B14F-4D97-AF65-F5344CB8AC3E}">
        <p14:creationId xmlns:p14="http://schemas.microsoft.com/office/powerpoint/2010/main" val="83558942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EAA5-A21C-E873-A3B8-0666C7B6C6F3}"/>
              </a:ext>
            </a:extLst>
          </p:cNvPr>
          <p:cNvSpPr>
            <a:spLocks noGrp="1"/>
          </p:cNvSpPr>
          <p:nvPr>
            <p:ph type="title"/>
          </p:nvPr>
        </p:nvSpPr>
        <p:spPr>
          <a:xfrm>
            <a:off x="342634" y="346407"/>
            <a:ext cx="9692640" cy="1325562"/>
          </a:xfrm>
        </p:spPr>
        <p:txBody>
          <a:bodyPr>
            <a:normAutofit/>
          </a:bodyPr>
          <a:lstStyle/>
          <a:p>
            <a:r>
              <a:rPr lang="en-US" sz="3600"/>
              <a:t>Aviation and Aircraft Safety</a:t>
            </a:r>
          </a:p>
        </p:txBody>
      </p:sp>
      <p:sp>
        <p:nvSpPr>
          <p:cNvPr id="3" name="Content Placeholder 2">
            <a:extLst>
              <a:ext uri="{FF2B5EF4-FFF2-40B4-BE49-F238E27FC236}">
                <a16:creationId xmlns:a16="http://schemas.microsoft.com/office/drawing/2014/main" id="{27D51F43-5A8A-59DE-EE39-82856B298F6E}"/>
              </a:ext>
            </a:extLst>
          </p:cNvPr>
          <p:cNvSpPr>
            <a:spLocks noGrp="1"/>
          </p:cNvSpPr>
          <p:nvPr>
            <p:ph idx="1"/>
          </p:nvPr>
        </p:nvSpPr>
        <p:spPr>
          <a:xfrm>
            <a:off x="342634" y="1756229"/>
            <a:ext cx="10823690" cy="4351337"/>
          </a:xfrm>
        </p:spPr>
        <p:txBody>
          <a:bodyPr>
            <a:noAutofit/>
          </a:bodyPr>
          <a:lstStyle/>
          <a:p>
            <a:pPr>
              <a:lnSpc>
                <a:spcPct val="100000"/>
              </a:lnSpc>
            </a:pPr>
            <a:r>
              <a:rPr lang="en-US" sz="2200"/>
              <a:t>The Spokane International Airport and Fairchild AFB are invaluable economic resources to Spokane County.</a:t>
            </a:r>
          </a:p>
          <a:p>
            <a:pPr>
              <a:lnSpc>
                <a:spcPct val="100000"/>
              </a:lnSpc>
            </a:pPr>
            <a:r>
              <a:rPr lang="en-US" sz="2200"/>
              <a:t>Wind turbines can be a concern for Aviation and Aircraft Safety. </a:t>
            </a:r>
          </a:p>
          <a:p>
            <a:pPr marL="891540" lvl="2" indent="-342900">
              <a:lnSpc>
                <a:spcPct val="100000"/>
              </a:lnSpc>
              <a:spcBef>
                <a:spcPts val="1400"/>
              </a:spcBef>
              <a:spcAft>
                <a:spcPts val="200"/>
              </a:spcAft>
              <a:buFont typeface="Arial" panose="020B0604020202020204" pitchFamily="34" charset="0"/>
              <a:buChar char="•"/>
            </a:pPr>
            <a:r>
              <a:rPr lang="en-US" sz="2200"/>
              <a:t>The applicant shall consult with the relevant authorities before installation in accordance with air traffic safety regulations.</a:t>
            </a:r>
          </a:p>
          <a:p>
            <a:pPr marL="891540" lvl="2" indent="-342900">
              <a:lnSpc>
                <a:spcPct val="100000"/>
              </a:lnSpc>
              <a:spcBef>
                <a:spcPts val="1400"/>
              </a:spcBef>
              <a:spcAft>
                <a:spcPts val="200"/>
              </a:spcAft>
              <a:buFont typeface="Arial" panose="020B0604020202020204" pitchFamily="34" charset="0"/>
              <a:buChar char="•"/>
            </a:pPr>
            <a:r>
              <a:rPr lang="en-US" sz="2200"/>
              <a:t>To protect Aviation Radar, consultation shall be undertaken with the relevant aviation authorities to determine prevention and control measures.</a:t>
            </a:r>
          </a:p>
          <a:p>
            <a:pPr marL="891540" lvl="2" indent="-342900">
              <a:lnSpc>
                <a:spcPct val="100000"/>
              </a:lnSpc>
              <a:spcBef>
                <a:spcPts val="1400"/>
              </a:spcBef>
              <a:spcAft>
                <a:spcPts val="200"/>
              </a:spcAft>
              <a:buFont typeface="Arial" panose="020B0604020202020204" pitchFamily="34" charset="0"/>
              <a:buChar char="•"/>
            </a:pPr>
            <a:r>
              <a:rPr lang="en-US" sz="2200"/>
              <a:t>The applicant shall avoid siting wind energy facilities close to airports and within known low-flying areas or flight paths. </a:t>
            </a:r>
          </a:p>
          <a:p>
            <a:pPr lvl="2">
              <a:lnSpc>
                <a:spcPct val="100000"/>
              </a:lnSpc>
              <a:spcBef>
                <a:spcPts val="1400"/>
              </a:spcBef>
              <a:spcAft>
                <a:spcPts val="200"/>
              </a:spcAft>
            </a:pPr>
            <a:endParaRPr lang="en-US" sz="2200"/>
          </a:p>
        </p:txBody>
      </p:sp>
      <p:sp>
        <p:nvSpPr>
          <p:cNvPr id="4" name="Slide Number Placeholder 3">
            <a:extLst>
              <a:ext uri="{FF2B5EF4-FFF2-40B4-BE49-F238E27FC236}">
                <a16:creationId xmlns:a16="http://schemas.microsoft.com/office/drawing/2014/main" id="{4F686540-D0F5-73E3-E039-B6AADD89CC41}"/>
              </a:ext>
            </a:extLst>
          </p:cNvPr>
          <p:cNvSpPr>
            <a:spLocks noGrp="1"/>
          </p:cNvSpPr>
          <p:nvPr>
            <p:ph type="sldNum" sz="quarter" idx="12"/>
          </p:nvPr>
        </p:nvSpPr>
        <p:spPr/>
        <p:txBody>
          <a:bodyPr>
            <a:normAutofit lnSpcReduction="10000"/>
          </a:bodyPr>
          <a:lstStyle/>
          <a:p>
            <a:fld id="{1E37307E-CBEF-4635-9EFF-FCB44CA54A37}" type="slidenum">
              <a:rPr lang="en-US" smtClean="0"/>
              <a:t>26</a:t>
            </a:fld>
            <a:endParaRPr lang="en-US"/>
          </a:p>
        </p:txBody>
      </p:sp>
    </p:spTree>
    <p:extLst>
      <p:ext uri="{BB962C8B-B14F-4D97-AF65-F5344CB8AC3E}">
        <p14:creationId xmlns:p14="http://schemas.microsoft.com/office/powerpoint/2010/main" val="227994729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2468-BB2D-B0DA-D62F-5BDEDD7ABB89}"/>
              </a:ext>
            </a:extLst>
          </p:cNvPr>
          <p:cNvSpPr>
            <a:spLocks noGrp="1"/>
          </p:cNvSpPr>
          <p:nvPr>
            <p:ph type="title"/>
          </p:nvPr>
        </p:nvSpPr>
        <p:spPr>
          <a:xfrm>
            <a:off x="72264" y="358371"/>
            <a:ext cx="9692640" cy="1325562"/>
          </a:xfrm>
        </p:spPr>
        <p:txBody>
          <a:bodyPr>
            <a:normAutofit/>
          </a:bodyPr>
          <a:lstStyle/>
          <a:p>
            <a:r>
              <a:rPr lang="en-US" sz="3600"/>
              <a:t>Aviation and Aircraft Safety</a:t>
            </a:r>
          </a:p>
        </p:txBody>
      </p:sp>
      <p:sp>
        <p:nvSpPr>
          <p:cNvPr id="4" name="Slide Number Placeholder 3">
            <a:extLst>
              <a:ext uri="{FF2B5EF4-FFF2-40B4-BE49-F238E27FC236}">
                <a16:creationId xmlns:a16="http://schemas.microsoft.com/office/drawing/2014/main" id="{10820723-DEC2-FF26-F542-9BD4C089C2BE}"/>
              </a:ext>
            </a:extLst>
          </p:cNvPr>
          <p:cNvSpPr>
            <a:spLocks noGrp="1"/>
          </p:cNvSpPr>
          <p:nvPr>
            <p:ph type="sldNum" sz="quarter" idx="12"/>
          </p:nvPr>
        </p:nvSpPr>
        <p:spPr/>
        <p:txBody>
          <a:bodyPr>
            <a:normAutofit lnSpcReduction="10000"/>
          </a:bodyPr>
          <a:lstStyle/>
          <a:p>
            <a:fld id="{1E37307E-CBEF-4635-9EFF-FCB44CA54A37}" type="slidenum">
              <a:rPr lang="en-US" smtClean="0"/>
              <a:t>27</a:t>
            </a:fld>
            <a:endParaRPr lang="en-US"/>
          </a:p>
        </p:txBody>
      </p:sp>
      <p:pic>
        <p:nvPicPr>
          <p:cNvPr id="12" name="Content Placeholder 11">
            <a:extLst>
              <a:ext uri="{FF2B5EF4-FFF2-40B4-BE49-F238E27FC236}">
                <a16:creationId xmlns:a16="http://schemas.microsoft.com/office/drawing/2014/main" id="{345E1E06-2A84-EEC9-C95E-83E7EA86860F}"/>
              </a:ext>
            </a:extLst>
          </p:cNvPr>
          <p:cNvPicPr>
            <a:picLocks noGrp="1" noChangeAspect="1"/>
          </p:cNvPicPr>
          <p:nvPr>
            <p:ph idx="1"/>
          </p:nvPr>
        </p:nvPicPr>
        <p:blipFill>
          <a:blip r:embed="rId2"/>
          <a:stretch>
            <a:fillRect/>
          </a:stretch>
        </p:blipFill>
        <p:spPr>
          <a:xfrm>
            <a:off x="8025644" y="2063706"/>
            <a:ext cx="3233221" cy="4351338"/>
          </a:xfrm>
        </p:spPr>
      </p:pic>
      <p:sp>
        <p:nvSpPr>
          <p:cNvPr id="14" name="TextBox 13">
            <a:extLst>
              <a:ext uri="{FF2B5EF4-FFF2-40B4-BE49-F238E27FC236}">
                <a16:creationId xmlns:a16="http://schemas.microsoft.com/office/drawing/2014/main" id="{F07E58C8-7870-875A-9DBC-8AB9B182FF85}"/>
              </a:ext>
            </a:extLst>
          </p:cNvPr>
          <p:cNvSpPr txBox="1"/>
          <p:nvPr/>
        </p:nvSpPr>
        <p:spPr>
          <a:xfrm>
            <a:off x="249818" y="1829665"/>
            <a:ext cx="7674982" cy="3888244"/>
          </a:xfrm>
          <a:prstGeom prst="rect">
            <a:avLst/>
          </a:prstGeom>
          <a:noFill/>
        </p:spPr>
        <p:txBody>
          <a:bodyPr wrap="square" rtlCol="0">
            <a:spAutoFit/>
          </a:bodyPr>
          <a:lstStyle/>
          <a:p>
            <a:pPr marL="285750" indent="-285750">
              <a:spcBef>
                <a:spcPts val="1400"/>
              </a:spcBef>
              <a:spcAft>
                <a:spcPts val="200"/>
              </a:spcAft>
              <a:buFont typeface="Arial" panose="020B0604020202020204" pitchFamily="34" charset="0"/>
              <a:buChar char="•"/>
            </a:pPr>
            <a:r>
              <a:rPr lang="en-US" sz="2200"/>
              <a:t>Requires commercial wind farms to follow specific FAA guidelines when within a specified distance of a commercial airport.</a:t>
            </a:r>
          </a:p>
          <a:p>
            <a:pPr marL="285750" indent="-285750">
              <a:spcBef>
                <a:spcPts val="1400"/>
              </a:spcBef>
              <a:spcAft>
                <a:spcPts val="200"/>
              </a:spcAft>
              <a:buFont typeface="Arial" panose="020B0604020202020204" pitchFamily="34" charset="0"/>
              <a:buChar char="•"/>
            </a:pPr>
            <a:r>
              <a:rPr lang="en-US" sz="2200"/>
              <a:t>Requires the applicant to consult and provide the USDOD with the conditional use permit. </a:t>
            </a:r>
          </a:p>
          <a:p>
            <a:pPr marL="285750" indent="-285750">
              <a:spcBef>
                <a:spcPts val="1400"/>
              </a:spcBef>
              <a:spcAft>
                <a:spcPts val="200"/>
              </a:spcAft>
              <a:buFont typeface="Arial" panose="020B0604020202020204" pitchFamily="34" charset="0"/>
              <a:buChar char="•"/>
            </a:pPr>
            <a:r>
              <a:rPr lang="en-US" sz="2200"/>
              <a:t>Projects be required to provide evidence to the hearing examiner that the application will not affect military training operations or is no more incompatible than any other outright permitted uses in the applicable zoning district.</a:t>
            </a:r>
          </a:p>
        </p:txBody>
      </p:sp>
      <p:sp>
        <p:nvSpPr>
          <p:cNvPr id="15" name="TextBox 14">
            <a:extLst>
              <a:ext uri="{FF2B5EF4-FFF2-40B4-BE49-F238E27FC236}">
                <a16:creationId xmlns:a16="http://schemas.microsoft.com/office/drawing/2014/main" id="{A381E7D7-0B9C-D982-A544-6750D7922385}"/>
              </a:ext>
            </a:extLst>
          </p:cNvPr>
          <p:cNvSpPr txBox="1"/>
          <p:nvPr/>
        </p:nvSpPr>
        <p:spPr>
          <a:xfrm>
            <a:off x="8572350" y="6499629"/>
            <a:ext cx="3233221" cy="276999"/>
          </a:xfrm>
          <a:prstGeom prst="rect">
            <a:avLst/>
          </a:prstGeom>
          <a:noFill/>
        </p:spPr>
        <p:txBody>
          <a:bodyPr wrap="square" rtlCol="0">
            <a:spAutoFit/>
          </a:bodyPr>
          <a:lstStyle/>
          <a:p>
            <a:r>
              <a:rPr lang="en-US" sz="1200"/>
              <a:t>Source: Benton County Zoning Code</a:t>
            </a:r>
          </a:p>
        </p:txBody>
      </p:sp>
    </p:spTree>
    <p:extLst>
      <p:ext uri="{BB962C8B-B14F-4D97-AF65-F5344CB8AC3E}">
        <p14:creationId xmlns:p14="http://schemas.microsoft.com/office/powerpoint/2010/main" val="348503241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81C20-D270-775D-5490-8C7930B76E2C}"/>
              </a:ext>
            </a:extLst>
          </p:cNvPr>
          <p:cNvSpPr>
            <a:spLocks noGrp="1"/>
          </p:cNvSpPr>
          <p:nvPr>
            <p:ph type="title"/>
          </p:nvPr>
        </p:nvSpPr>
        <p:spPr>
          <a:xfrm>
            <a:off x="313737" y="200527"/>
            <a:ext cx="9692640" cy="1325562"/>
          </a:xfrm>
        </p:spPr>
        <p:txBody>
          <a:bodyPr/>
          <a:lstStyle/>
          <a:p>
            <a:r>
              <a:rPr lang="en-US" sz="3600"/>
              <a:t>Decommissioning</a:t>
            </a:r>
            <a:r>
              <a:rPr lang="en-US"/>
              <a:t> </a:t>
            </a:r>
          </a:p>
        </p:txBody>
      </p:sp>
      <p:sp>
        <p:nvSpPr>
          <p:cNvPr id="3" name="Content Placeholder 2">
            <a:extLst>
              <a:ext uri="{FF2B5EF4-FFF2-40B4-BE49-F238E27FC236}">
                <a16:creationId xmlns:a16="http://schemas.microsoft.com/office/drawing/2014/main" id="{D0D11AC1-A3DF-8BE7-40A8-FF70FEAE9B37}"/>
              </a:ext>
            </a:extLst>
          </p:cNvPr>
          <p:cNvSpPr>
            <a:spLocks noGrp="1"/>
          </p:cNvSpPr>
          <p:nvPr>
            <p:ph idx="1"/>
          </p:nvPr>
        </p:nvSpPr>
        <p:spPr>
          <a:xfrm>
            <a:off x="313736" y="1708895"/>
            <a:ext cx="10571977" cy="4808019"/>
          </a:xfrm>
        </p:spPr>
        <p:txBody>
          <a:bodyPr>
            <a:noAutofit/>
          </a:bodyPr>
          <a:lstStyle/>
          <a:p>
            <a:r>
              <a:rPr lang="en-US" sz="2200"/>
              <a:t>Best Practices Recommendation (APA)</a:t>
            </a:r>
          </a:p>
          <a:p>
            <a:pPr marL="617220" lvl="1" indent="-342900">
              <a:buFont typeface="Arial" panose="020B0604020202020204" pitchFamily="34" charset="0"/>
              <a:buChar char="•"/>
            </a:pPr>
            <a:r>
              <a:rPr lang="en-US" sz="2200"/>
              <a:t>Recommends that counties create a decommissioning plan </a:t>
            </a:r>
          </a:p>
          <a:p>
            <a:pPr marL="617220" lvl="1" indent="-342900">
              <a:buFont typeface="Arial" panose="020B0604020202020204" pitchFamily="34" charset="0"/>
              <a:buChar char="•"/>
            </a:pPr>
            <a:r>
              <a:rPr lang="en-US" sz="2200"/>
              <a:t>Helps ensure that commercial wind farms are properly disposed of after their current use. </a:t>
            </a:r>
          </a:p>
          <a:p>
            <a:pPr marL="617220" lvl="1" indent="-342900">
              <a:buFont typeface="Arial" panose="020B0604020202020204" pitchFamily="34" charset="0"/>
              <a:buChar char="•"/>
            </a:pPr>
            <a:r>
              <a:rPr lang="en-US" sz="2200"/>
              <a:t>Ensures that the county is not responsible for decommissioning the commercial wind turbines</a:t>
            </a:r>
          </a:p>
          <a:p>
            <a:pPr marL="617220" lvl="1" indent="-342900">
              <a:buFont typeface="Arial" panose="020B0604020202020204" pitchFamily="34" charset="0"/>
              <a:buChar char="•"/>
            </a:pPr>
            <a:r>
              <a:rPr lang="en-US" sz="2200"/>
              <a:t>Bond or similar financial instrument</a:t>
            </a:r>
          </a:p>
          <a:p>
            <a:pPr marL="617220" lvl="1" indent="-342900">
              <a:buFont typeface="Arial" panose="020B0604020202020204" pitchFamily="34" charset="0"/>
              <a:buChar char="•"/>
            </a:pPr>
            <a:r>
              <a:rPr lang="en-US" sz="2200"/>
              <a:t>Based on the net cost of decommissioning </a:t>
            </a:r>
          </a:p>
          <a:p>
            <a:pPr marL="617220" lvl="1" indent="-342900">
              <a:buFont typeface="Arial" panose="020B0604020202020204" pitchFamily="34" charset="0"/>
              <a:buChar char="•"/>
            </a:pPr>
            <a:r>
              <a:rPr lang="en-US" sz="2200"/>
              <a:t>Required to disassemble and remove after a certain amount of days</a:t>
            </a:r>
          </a:p>
        </p:txBody>
      </p:sp>
      <p:sp>
        <p:nvSpPr>
          <p:cNvPr id="4" name="Slide Number Placeholder 3">
            <a:extLst>
              <a:ext uri="{FF2B5EF4-FFF2-40B4-BE49-F238E27FC236}">
                <a16:creationId xmlns:a16="http://schemas.microsoft.com/office/drawing/2014/main" id="{A75E1235-CCFB-B7EE-59D4-F3AF45446A90}"/>
              </a:ext>
            </a:extLst>
          </p:cNvPr>
          <p:cNvSpPr>
            <a:spLocks noGrp="1"/>
          </p:cNvSpPr>
          <p:nvPr>
            <p:ph type="sldNum" sz="quarter" idx="12"/>
          </p:nvPr>
        </p:nvSpPr>
        <p:spPr/>
        <p:txBody>
          <a:bodyPr>
            <a:normAutofit lnSpcReduction="10000"/>
          </a:bodyPr>
          <a:lstStyle/>
          <a:p>
            <a:fld id="{1E37307E-CBEF-4635-9EFF-FCB44CA54A37}" type="slidenum">
              <a:rPr lang="en-US" smtClean="0"/>
              <a:t>28</a:t>
            </a:fld>
            <a:endParaRPr lang="en-US"/>
          </a:p>
        </p:txBody>
      </p:sp>
    </p:spTree>
    <p:extLst>
      <p:ext uri="{BB962C8B-B14F-4D97-AF65-F5344CB8AC3E}">
        <p14:creationId xmlns:p14="http://schemas.microsoft.com/office/powerpoint/2010/main" val="57887415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B927-5A4A-F1FB-EFA2-53685BA02E07}"/>
              </a:ext>
            </a:extLst>
          </p:cNvPr>
          <p:cNvSpPr>
            <a:spLocks noGrp="1"/>
          </p:cNvSpPr>
          <p:nvPr>
            <p:ph type="title"/>
          </p:nvPr>
        </p:nvSpPr>
        <p:spPr>
          <a:xfrm>
            <a:off x="186612" y="0"/>
            <a:ext cx="9762059" cy="1228369"/>
          </a:xfrm>
        </p:spPr>
        <p:txBody>
          <a:bodyPr>
            <a:normAutofit/>
          </a:bodyPr>
          <a:lstStyle/>
          <a:p>
            <a:r>
              <a:rPr lang="en-US" sz="3600"/>
              <a:t>Constraint Map</a:t>
            </a:r>
          </a:p>
        </p:txBody>
      </p:sp>
      <p:sp>
        <p:nvSpPr>
          <p:cNvPr id="3" name="Content Placeholder 2">
            <a:extLst>
              <a:ext uri="{FF2B5EF4-FFF2-40B4-BE49-F238E27FC236}">
                <a16:creationId xmlns:a16="http://schemas.microsoft.com/office/drawing/2014/main" id="{98932EF6-96FF-90FF-CA55-869CE474C8CA}"/>
              </a:ext>
            </a:extLst>
          </p:cNvPr>
          <p:cNvSpPr>
            <a:spLocks noGrp="1"/>
          </p:cNvSpPr>
          <p:nvPr>
            <p:ph idx="1"/>
          </p:nvPr>
        </p:nvSpPr>
        <p:spPr>
          <a:xfrm>
            <a:off x="186611" y="1228369"/>
            <a:ext cx="6436427" cy="4351337"/>
          </a:xfrm>
        </p:spPr>
        <p:txBody>
          <a:bodyPr>
            <a:normAutofit/>
          </a:bodyPr>
          <a:lstStyle/>
          <a:p>
            <a:pPr marL="0" lvl="1">
              <a:lnSpc>
                <a:spcPct val="100000"/>
              </a:lnSpc>
              <a:spcBef>
                <a:spcPts val="1400"/>
              </a:spcBef>
              <a:spcAft>
                <a:spcPts val="200"/>
              </a:spcAft>
            </a:pPr>
            <a:r>
              <a:rPr lang="en-US" sz="2200"/>
              <a:t>“A site plan with sufficient detail to describe the nature and scope of the proposed project, the attributes of the specific location, as well as any potential issues or questions relating to the site chosen”. </a:t>
            </a:r>
          </a:p>
        </p:txBody>
      </p:sp>
      <p:sp>
        <p:nvSpPr>
          <p:cNvPr id="4" name="Slide Number Placeholder 3">
            <a:extLst>
              <a:ext uri="{FF2B5EF4-FFF2-40B4-BE49-F238E27FC236}">
                <a16:creationId xmlns:a16="http://schemas.microsoft.com/office/drawing/2014/main" id="{3F214C85-C472-7C3E-6EB3-EDC151A332C0}"/>
              </a:ext>
            </a:extLst>
          </p:cNvPr>
          <p:cNvSpPr>
            <a:spLocks noGrp="1"/>
          </p:cNvSpPr>
          <p:nvPr>
            <p:ph type="sldNum" sz="quarter" idx="12"/>
          </p:nvPr>
        </p:nvSpPr>
        <p:spPr/>
        <p:txBody>
          <a:bodyPr>
            <a:normAutofit lnSpcReduction="10000"/>
          </a:bodyPr>
          <a:lstStyle/>
          <a:p>
            <a:fld id="{1E37307E-CBEF-4635-9EFF-FCB44CA54A37}" type="slidenum">
              <a:rPr lang="en-US" smtClean="0"/>
              <a:t>29</a:t>
            </a:fld>
            <a:endParaRPr lang="en-US"/>
          </a:p>
        </p:txBody>
      </p:sp>
      <p:pic>
        <p:nvPicPr>
          <p:cNvPr id="8" name="Picture 7">
            <a:extLst>
              <a:ext uri="{FF2B5EF4-FFF2-40B4-BE49-F238E27FC236}">
                <a16:creationId xmlns:a16="http://schemas.microsoft.com/office/drawing/2014/main" id="{600B5AA0-C73A-A0B0-6F39-84B2D165E862}"/>
              </a:ext>
            </a:extLst>
          </p:cNvPr>
          <p:cNvPicPr>
            <a:picLocks noChangeAspect="1"/>
          </p:cNvPicPr>
          <p:nvPr/>
        </p:nvPicPr>
        <p:blipFill>
          <a:blip r:embed="rId3"/>
          <a:stretch>
            <a:fillRect/>
          </a:stretch>
        </p:blipFill>
        <p:spPr>
          <a:xfrm>
            <a:off x="48136" y="3658993"/>
            <a:ext cx="6574902" cy="3149082"/>
          </a:xfrm>
          <a:prstGeom prst="rect">
            <a:avLst/>
          </a:prstGeom>
        </p:spPr>
      </p:pic>
      <p:pic>
        <p:nvPicPr>
          <p:cNvPr id="5" name="Content Placeholder 7">
            <a:extLst>
              <a:ext uri="{FF2B5EF4-FFF2-40B4-BE49-F238E27FC236}">
                <a16:creationId xmlns:a16="http://schemas.microsoft.com/office/drawing/2014/main" id="{E285ECE7-C44F-B3DB-5634-3E380C71DEF1}"/>
              </a:ext>
            </a:extLst>
          </p:cNvPr>
          <p:cNvPicPr>
            <a:picLocks noChangeAspect="1"/>
          </p:cNvPicPr>
          <p:nvPr/>
        </p:nvPicPr>
        <p:blipFill>
          <a:blip r:embed="rId4"/>
          <a:stretch>
            <a:fillRect/>
          </a:stretch>
        </p:blipFill>
        <p:spPr>
          <a:xfrm>
            <a:off x="6746234" y="0"/>
            <a:ext cx="4423410" cy="6858000"/>
          </a:xfrm>
          <a:prstGeom prst="rect">
            <a:avLst/>
          </a:prstGeom>
        </p:spPr>
      </p:pic>
    </p:spTree>
    <p:extLst>
      <p:ext uri="{BB962C8B-B14F-4D97-AF65-F5344CB8AC3E}">
        <p14:creationId xmlns:p14="http://schemas.microsoft.com/office/powerpoint/2010/main" val="27525107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F696-71B4-124E-460E-E34565A9F29C}"/>
              </a:ext>
            </a:extLst>
          </p:cNvPr>
          <p:cNvSpPr>
            <a:spLocks noGrp="1"/>
          </p:cNvSpPr>
          <p:nvPr>
            <p:ph type="title"/>
          </p:nvPr>
        </p:nvSpPr>
        <p:spPr>
          <a:xfrm>
            <a:off x="409615" y="0"/>
            <a:ext cx="9692640" cy="1325562"/>
          </a:xfrm>
        </p:spPr>
        <p:txBody>
          <a:bodyPr>
            <a:normAutofit/>
          </a:bodyPr>
          <a:lstStyle/>
          <a:p>
            <a:r>
              <a:rPr lang="en-US" sz="3600"/>
              <a:t>Planning Process</a:t>
            </a:r>
          </a:p>
        </p:txBody>
      </p:sp>
      <p:sp>
        <p:nvSpPr>
          <p:cNvPr id="3" name="Content Placeholder 2">
            <a:extLst>
              <a:ext uri="{FF2B5EF4-FFF2-40B4-BE49-F238E27FC236}">
                <a16:creationId xmlns:a16="http://schemas.microsoft.com/office/drawing/2014/main" id="{A0A59711-FE8C-1017-7AE3-96D5C8CE2E60}"/>
              </a:ext>
            </a:extLst>
          </p:cNvPr>
          <p:cNvSpPr>
            <a:spLocks noGrp="1"/>
          </p:cNvSpPr>
          <p:nvPr>
            <p:ph idx="1"/>
          </p:nvPr>
        </p:nvSpPr>
        <p:spPr>
          <a:xfrm>
            <a:off x="409614" y="1685161"/>
            <a:ext cx="9963261" cy="4351337"/>
          </a:xfrm>
        </p:spPr>
        <p:txBody>
          <a:bodyPr vert="horz" lIns="91440" tIns="45720" rIns="91440" bIns="45720" rtlCol="0" anchor="t">
            <a:normAutofit/>
          </a:bodyPr>
          <a:lstStyle/>
          <a:p>
            <a:r>
              <a:rPr lang="en-US" sz="2200">
                <a:latin typeface="Bookman Old Style"/>
              </a:rPr>
              <a:t>Protect agricultural lands from conflicts and incompatible uses while protecting agribusiness and cropland.</a:t>
            </a:r>
          </a:p>
          <a:p>
            <a:pPr marL="342900" indent="-342900">
              <a:buFont typeface="Arial" panose="020B0604020202020204" pitchFamily="34" charset="0"/>
              <a:buChar char="•"/>
            </a:pPr>
            <a:r>
              <a:rPr lang="en-US" sz="2200">
                <a:latin typeface="Bookman Old Style"/>
              </a:rPr>
              <a:t>Policy: Discourage the permanent conversion of farmland out of production to renewable energy development.</a:t>
            </a:r>
          </a:p>
          <a:p>
            <a:pPr marL="342900" indent="-342900">
              <a:buFont typeface="Arial" panose="020B0604020202020204" pitchFamily="34" charset="0"/>
              <a:buChar char="•"/>
            </a:pPr>
            <a:r>
              <a:rPr lang="en-US" sz="2200">
                <a:latin typeface="Bookman Old Style"/>
              </a:rPr>
              <a:t>Policy: Do not locate non-agricultural related industries on “GMA Agriculture” designated land as defined in WAC 365-190-050.</a:t>
            </a:r>
            <a:br>
              <a:rPr lang="en-US" sz="2200"/>
            </a:br>
            <a:endParaRPr lang="en-US" sz="2200"/>
          </a:p>
        </p:txBody>
      </p:sp>
      <p:sp>
        <p:nvSpPr>
          <p:cNvPr id="4" name="Slide Number Placeholder 3">
            <a:extLst>
              <a:ext uri="{FF2B5EF4-FFF2-40B4-BE49-F238E27FC236}">
                <a16:creationId xmlns:a16="http://schemas.microsoft.com/office/drawing/2014/main" id="{15DB8580-1EB8-1EAC-440D-3F30281E479D}"/>
              </a:ext>
            </a:extLst>
          </p:cNvPr>
          <p:cNvSpPr>
            <a:spLocks noGrp="1"/>
          </p:cNvSpPr>
          <p:nvPr>
            <p:ph type="sldNum" sz="quarter" idx="12"/>
          </p:nvPr>
        </p:nvSpPr>
        <p:spPr/>
        <p:txBody>
          <a:bodyPr>
            <a:normAutofit lnSpcReduction="10000"/>
          </a:bodyPr>
          <a:lstStyle/>
          <a:p>
            <a:fld id="{1E37307E-CBEF-4635-9EFF-FCB44CA54A37}" type="slidenum">
              <a:rPr lang="en-US" smtClean="0"/>
              <a:t>3</a:t>
            </a:fld>
            <a:endParaRPr lang="en-US"/>
          </a:p>
        </p:txBody>
      </p:sp>
    </p:spTree>
    <p:extLst>
      <p:ext uri="{BB962C8B-B14F-4D97-AF65-F5344CB8AC3E}">
        <p14:creationId xmlns:p14="http://schemas.microsoft.com/office/powerpoint/2010/main" val="15843239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1C82-61D5-2CFC-D0A2-966DB7C4A1A3}"/>
              </a:ext>
            </a:extLst>
          </p:cNvPr>
          <p:cNvSpPr>
            <a:spLocks noGrp="1"/>
          </p:cNvSpPr>
          <p:nvPr>
            <p:ph type="title"/>
          </p:nvPr>
        </p:nvSpPr>
        <p:spPr>
          <a:xfrm>
            <a:off x="409616" y="0"/>
            <a:ext cx="9692640" cy="1325562"/>
          </a:xfrm>
        </p:spPr>
        <p:txBody>
          <a:bodyPr>
            <a:normAutofit/>
          </a:bodyPr>
          <a:lstStyle/>
          <a:p>
            <a:r>
              <a:rPr lang="en-US" sz="3600"/>
              <a:t>Planning Process</a:t>
            </a:r>
          </a:p>
        </p:txBody>
      </p:sp>
      <p:sp>
        <p:nvSpPr>
          <p:cNvPr id="3" name="Content Placeholder 2">
            <a:extLst>
              <a:ext uri="{FF2B5EF4-FFF2-40B4-BE49-F238E27FC236}">
                <a16:creationId xmlns:a16="http://schemas.microsoft.com/office/drawing/2014/main" id="{3F8D3340-E145-24F2-6FCA-B91AF447A3CB}"/>
              </a:ext>
            </a:extLst>
          </p:cNvPr>
          <p:cNvSpPr>
            <a:spLocks noGrp="1"/>
          </p:cNvSpPr>
          <p:nvPr>
            <p:ph idx="1"/>
          </p:nvPr>
        </p:nvSpPr>
        <p:spPr>
          <a:xfrm>
            <a:off x="409616" y="1563410"/>
            <a:ext cx="10577698" cy="4351337"/>
          </a:xfrm>
        </p:spPr>
        <p:txBody>
          <a:bodyPr>
            <a:noAutofit/>
          </a:bodyPr>
          <a:lstStyle/>
          <a:p>
            <a:pPr>
              <a:lnSpc>
                <a:spcPct val="100000"/>
              </a:lnSpc>
            </a:pPr>
            <a:r>
              <a:rPr lang="en-US" sz="2200"/>
              <a:t>Protect the long-term viability of Fairchild AFB by requiring wind turbines to be sited away from FAFB flight routes and patterns.</a:t>
            </a:r>
          </a:p>
          <a:p>
            <a:pPr marL="617220" lvl="1" indent="-342900">
              <a:lnSpc>
                <a:spcPct val="100000"/>
              </a:lnSpc>
              <a:spcBef>
                <a:spcPts val="1400"/>
              </a:spcBef>
              <a:spcAft>
                <a:spcPts val="200"/>
              </a:spcAft>
              <a:buFont typeface="Arial" panose="020B0604020202020204" pitchFamily="34" charset="0"/>
              <a:buChar char="•"/>
            </a:pPr>
            <a:r>
              <a:rPr lang="en-US" sz="2200"/>
              <a:t>Policy: Recognize that commercial wind turbines are an incompatible use near Fairchild AFB	</a:t>
            </a:r>
          </a:p>
          <a:p>
            <a:pPr>
              <a:lnSpc>
                <a:spcPct val="100000"/>
              </a:lnSpc>
            </a:pPr>
            <a:r>
              <a:rPr lang="en-US" sz="2200"/>
              <a:t>Protect airports in Spokane from encroachment by incompatible uses </a:t>
            </a:r>
          </a:p>
          <a:p>
            <a:pPr marL="617220" lvl="1" indent="-342900">
              <a:lnSpc>
                <a:spcPct val="100000"/>
              </a:lnSpc>
              <a:spcBef>
                <a:spcPts val="1400"/>
              </a:spcBef>
              <a:spcAft>
                <a:spcPts val="200"/>
              </a:spcAft>
              <a:buFont typeface="Arial" panose="020B0604020202020204" pitchFamily="34" charset="0"/>
              <a:buChar char="•"/>
            </a:pPr>
            <a:r>
              <a:rPr lang="en-US" sz="2200"/>
              <a:t>Policy: Commercial wind turbines should be encouraged to be developed away from airports and airport influence areas</a:t>
            </a:r>
          </a:p>
          <a:p>
            <a:pPr marL="617220" lvl="1" indent="-342900">
              <a:lnSpc>
                <a:spcPct val="100000"/>
              </a:lnSpc>
              <a:spcBef>
                <a:spcPts val="1400"/>
              </a:spcBef>
              <a:spcAft>
                <a:spcPts val="200"/>
              </a:spcAft>
              <a:buFont typeface="Arial" panose="020B0604020202020204" pitchFamily="34" charset="0"/>
              <a:buChar char="•"/>
            </a:pPr>
            <a:r>
              <a:rPr lang="en-US" sz="2200"/>
              <a:t>Policy: Protect airports and flightpaths, commercial windfarms by producing development standards that require commercial windfarms to follow FAA standards.</a:t>
            </a:r>
          </a:p>
        </p:txBody>
      </p:sp>
      <p:sp>
        <p:nvSpPr>
          <p:cNvPr id="4" name="Slide Number Placeholder 3">
            <a:extLst>
              <a:ext uri="{FF2B5EF4-FFF2-40B4-BE49-F238E27FC236}">
                <a16:creationId xmlns:a16="http://schemas.microsoft.com/office/drawing/2014/main" id="{11D00A40-0777-03B7-AA2A-7837B7AE9BE0}"/>
              </a:ext>
            </a:extLst>
          </p:cNvPr>
          <p:cNvSpPr>
            <a:spLocks noGrp="1"/>
          </p:cNvSpPr>
          <p:nvPr>
            <p:ph type="sldNum" sz="quarter" idx="12"/>
          </p:nvPr>
        </p:nvSpPr>
        <p:spPr/>
        <p:txBody>
          <a:bodyPr>
            <a:normAutofit lnSpcReduction="10000"/>
          </a:bodyPr>
          <a:lstStyle/>
          <a:p>
            <a:fld id="{1E37307E-CBEF-4635-9EFF-FCB44CA54A37}" type="slidenum">
              <a:rPr lang="en-US" smtClean="0"/>
              <a:t>4</a:t>
            </a:fld>
            <a:endParaRPr lang="en-US"/>
          </a:p>
        </p:txBody>
      </p:sp>
    </p:spTree>
    <p:extLst>
      <p:ext uri="{BB962C8B-B14F-4D97-AF65-F5344CB8AC3E}">
        <p14:creationId xmlns:p14="http://schemas.microsoft.com/office/powerpoint/2010/main" val="449003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3E36-84FC-EF76-FC1E-504C9B70C137}"/>
              </a:ext>
            </a:extLst>
          </p:cNvPr>
          <p:cNvSpPr>
            <a:spLocks noGrp="1"/>
          </p:cNvSpPr>
          <p:nvPr>
            <p:ph type="title"/>
          </p:nvPr>
        </p:nvSpPr>
        <p:spPr>
          <a:xfrm>
            <a:off x="271944" y="0"/>
            <a:ext cx="9692640" cy="1325562"/>
          </a:xfrm>
        </p:spPr>
        <p:txBody>
          <a:bodyPr>
            <a:normAutofit/>
          </a:bodyPr>
          <a:lstStyle/>
          <a:p>
            <a:r>
              <a:rPr lang="en-US" sz="3600"/>
              <a:t>Planning Process</a:t>
            </a:r>
          </a:p>
        </p:txBody>
      </p:sp>
      <p:sp>
        <p:nvSpPr>
          <p:cNvPr id="3" name="Content Placeholder 2">
            <a:extLst>
              <a:ext uri="{FF2B5EF4-FFF2-40B4-BE49-F238E27FC236}">
                <a16:creationId xmlns:a16="http://schemas.microsoft.com/office/drawing/2014/main" id="{6E36C4F2-19C6-8CA9-0B31-904F9BB42AFF}"/>
              </a:ext>
            </a:extLst>
          </p:cNvPr>
          <p:cNvSpPr>
            <a:spLocks noGrp="1"/>
          </p:cNvSpPr>
          <p:nvPr>
            <p:ph idx="1"/>
          </p:nvPr>
        </p:nvSpPr>
        <p:spPr>
          <a:xfrm>
            <a:off x="271944" y="1499575"/>
            <a:ext cx="10676666" cy="4351337"/>
          </a:xfrm>
        </p:spPr>
        <p:txBody>
          <a:bodyPr>
            <a:normAutofit/>
          </a:bodyPr>
          <a:lstStyle/>
          <a:p>
            <a:r>
              <a:rPr lang="en-US" sz="2200"/>
              <a:t>Support the production of renewable energy for local and regional uses.</a:t>
            </a:r>
          </a:p>
          <a:p>
            <a:pPr marL="342900" indent="-342900">
              <a:buFont typeface="Arial" panose="020B0604020202020204" pitchFamily="34" charset="0"/>
              <a:buChar char="•"/>
            </a:pPr>
            <a:r>
              <a:rPr lang="en-US" sz="2200"/>
              <a:t>Policy: Support the development and growth of renewable energy facilities (i.e., wind power, hydroelectric, solar power, geothermal) that foster economic prosperity (living wage jobs, revenue sources for rural landowners, increased tax base) and increasing the economic diversity of Spokane County.</a:t>
            </a:r>
          </a:p>
          <a:p>
            <a:pPr marL="342900" indent="-342900">
              <a:buFont typeface="Arial" panose="020B0604020202020204" pitchFamily="34" charset="0"/>
              <a:buChar char="•"/>
            </a:pPr>
            <a:r>
              <a:rPr lang="en-US" sz="2200"/>
              <a:t>The County should ensure that the development regulations related to facilities and utilities where appropriate, that are key to developing sustainable renewable energy generation in Spokane County</a:t>
            </a:r>
          </a:p>
          <a:p>
            <a:pPr marL="342900" indent="-342900">
              <a:buFont typeface="Arial" panose="020B0604020202020204" pitchFamily="34" charset="0"/>
              <a:buChar char="•"/>
            </a:pPr>
            <a:endParaRPr lang="en-US" sz="2200"/>
          </a:p>
        </p:txBody>
      </p:sp>
      <p:sp>
        <p:nvSpPr>
          <p:cNvPr id="4" name="Slide Number Placeholder 3">
            <a:extLst>
              <a:ext uri="{FF2B5EF4-FFF2-40B4-BE49-F238E27FC236}">
                <a16:creationId xmlns:a16="http://schemas.microsoft.com/office/drawing/2014/main" id="{D6EFB575-CF62-420E-D44B-2C0C4DA1AA3E}"/>
              </a:ext>
            </a:extLst>
          </p:cNvPr>
          <p:cNvSpPr>
            <a:spLocks noGrp="1"/>
          </p:cNvSpPr>
          <p:nvPr>
            <p:ph type="sldNum" sz="quarter" idx="12"/>
          </p:nvPr>
        </p:nvSpPr>
        <p:spPr/>
        <p:txBody>
          <a:bodyPr>
            <a:normAutofit lnSpcReduction="10000"/>
          </a:bodyPr>
          <a:lstStyle/>
          <a:p>
            <a:fld id="{1E37307E-CBEF-4635-9EFF-FCB44CA54A37}" type="slidenum">
              <a:rPr lang="en-US" smtClean="0"/>
              <a:t>5</a:t>
            </a:fld>
            <a:endParaRPr lang="en-US"/>
          </a:p>
        </p:txBody>
      </p:sp>
    </p:spTree>
    <p:extLst>
      <p:ext uri="{BB962C8B-B14F-4D97-AF65-F5344CB8AC3E}">
        <p14:creationId xmlns:p14="http://schemas.microsoft.com/office/powerpoint/2010/main" val="11951433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3E36-84FC-EF76-FC1E-504C9B70C137}"/>
              </a:ext>
            </a:extLst>
          </p:cNvPr>
          <p:cNvSpPr>
            <a:spLocks noGrp="1"/>
          </p:cNvSpPr>
          <p:nvPr>
            <p:ph type="title"/>
          </p:nvPr>
        </p:nvSpPr>
        <p:spPr>
          <a:xfrm>
            <a:off x="271944" y="0"/>
            <a:ext cx="9692640" cy="1325562"/>
          </a:xfrm>
        </p:spPr>
        <p:txBody>
          <a:bodyPr>
            <a:normAutofit/>
          </a:bodyPr>
          <a:lstStyle/>
          <a:p>
            <a:r>
              <a:rPr lang="en-US" sz="3600"/>
              <a:t>Planning Process</a:t>
            </a:r>
          </a:p>
        </p:txBody>
      </p:sp>
      <p:sp>
        <p:nvSpPr>
          <p:cNvPr id="3" name="Content Placeholder 2">
            <a:extLst>
              <a:ext uri="{FF2B5EF4-FFF2-40B4-BE49-F238E27FC236}">
                <a16:creationId xmlns:a16="http://schemas.microsoft.com/office/drawing/2014/main" id="{6E36C4F2-19C6-8CA9-0B31-904F9BB42AFF}"/>
              </a:ext>
            </a:extLst>
          </p:cNvPr>
          <p:cNvSpPr>
            <a:spLocks noGrp="1"/>
          </p:cNvSpPr>
          <p:nvPr>
            <p:ph idx="1"/>
          </p:nvPr>
        </p:nvSpPr>
        <p:spPr>
          <a:xfrm>
            <a:off x="271944" y="1499575"/>
            <a:ext cx="10483142" cy="4351337"/>
          </a:xfrm>
        </p:spPr>
        <p:txBody>
          <a:bodyPr>
            <a:normAutofit/>
          </a:bodyPr>
          <a:lstStyle/>
          <a:p>
            <a:r>
              <a:rPr lang="en-US" sz="2200"/>
              <a:t>Provide economic benefits for farmers, ranchers, and county government.</a:t>
            </a:r>
          </a:p>
          <a:p>
            <a:pPr marL="342900" indent="-342900">
              <a:buFont typeface="Arial" panose="020B0604020202020204" pitchFamily="34" charset="0"/>
              <a:buChar char="•"/>
            </a:pPr>
            <a:r>
              <a:rPr lang="en-US" sz="2200"/>
              <a:t>Policy: Create development regulations that protect the county's wildlife species, including priority habitat species, raptors, avian species, and bats, from commercial wind farm development. </a:t>
            </a:r>
          </a:p>
          <a:p>
            <a:pPr marL="342900" indent="-342900">
              <a:buFont typeface="Arial" panose="020B0604020202020204" pitchFamily="34" charset="0"/>
              <a:buChar char="•"/>
            </a:pPr>
            <a:r>
              <a:rPr lang="en-US" sz="2200"/>
              <a:t>Policy: Create development regulations that help protect the county’s open space, wildlife corridors, wildlife refuges, and priority habitat. </a:t>
            </a:r>
          </a:p>
          <a:p>
            <a:pPr marL="342900" indent="-342900">
              <a:buFont typeface="Arial" panose="020B0604020202020204" pitchFamily="34" charset="0"/>
              <a:buChar char="•"/>
            </a:pPr>
            <a:r>
              <a:rPr lang="en-US" sz="2200"/>
              <a:t>Policy: Enforce a no-net-loss of priority habitat from renewable energy development.</a:t>
            </a:r>
          </a:p>
        </p:txBody>
      </p:sp>
      <p:sp>
        <p:nvSpPr>
          <p:cNvPr id="4" name="Slide Number Placeholder 3">
            <a:extLst>
              <a:ext uri="{FF2B5EF4-FFF2-40B4-BE49-F238E27FC236}">
                <a16:creationId xmlns:a16="http://schemas.microsoft.com/office/drawing/2014/main" id="{D6EFB575-CF62-420E-D44B-2C0C4DA1AA3E}"/>
              </a:ext>
            </a:extLst>
          </p:cNvPr>
          <p:cNvSpPr>
            <a:spLocks noGrp="1"/>
          </p:cNvSpPr>
          <p:nvPr>
            <p:ph type="sldNum" sz="quarter" idx="12"/>
          </p:nvPr>
        </p:nvSpPr>
        <p:spPr/>
        <p:txBody>
          <a:bodyPr>
            <a:normAutofit lnSpcReduction="10000"/>
          </a:bodyPr>
          <a:lstStyle/>
          <a:p>
            <a:fld id="{1E37307E-CBEF-4635-9EFF-FCB44CA54A37}" type="slidenum">
              <a:rPr lang="en-US" smtClean="0"/>
              <a:t>6</a:t>
            </a:fld>
            <a:endParaRPr lang="en-US"/>
          </a:p>
        </p:txBody>
      </p:sp>
    </p:spTree>
    <p:extLst>
      <p:ext uri="{BB962C8B-B14F-4D97-AF65-F5344CB8AC3E}">
        <p14:creationId xmlns:p14="http://schemas.microsoft.com/office/powerpoint/2010/main" val="4636780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26E5-2ADB-E3A8-7320-CA9EC53EACDE}"/>
              </a:ext>
            </a:extLst>
          </p:cNvPr>
          <p:cNvSpPr>
            <a:spLocks noGrp="1"/>
          </p:cNvSpPr>
          <p:nvPr>
            <p:ph type="title"/>
          </p:nvPr>
        </p:nvSpPr>
        <p:spPr>
          <a:xfrm>
            <a:off x="429719" y="351246"/>
            <a:ext cx="9692640" cy="1325562"/>
          </a:xfrm>
        </p:spPr>
        <p:txBody>
          <a:bodyPr>
            <a:normAutofit/>
          </a:bodyPr>
          <a:lstStyle/>
          <a:p>
            <a:r>
              <a:rPr lang="en-US" sz="3600"/>
              <a:t>Planning Process</a:t>
            </a:r>
          </a:p>
        </p:txBody>
      </p:sp>
      <p:sp>
        <p:nvSpPr>
          <p:cNvPr id="3" name="Content Placeholder 2">
            <a:extLst>
              <a:ext uri="{FF2B5EF4-FFF2-40B4-BE49-F238E27FC236}">
                <a16:creationId xmlns:a16="http://schemas.microsoft.com/office/drawing/2014/main" id="{586EE76A-4C0E-14A3-EC06-85A2B5347012}"/>
              </a:ext>
            </a:extLst>
          </p:cNvPr>
          <p:cNvSpPr>
            <a:spLocks noGrp="1"/>
          </p:cNvSpPr>
          <p:nvPr>
            <p:ph idx="1"/>
          </p:nvPr>
        </p:nvSpPr>
        <p:spPr>
          <a:xfrm>
            <a:off x="429719" y="1790625"/>
            <a:ext cx="9967348" cy="4351337"/>
          </a:xfrm>
        </p:spPr>
        <p:txBody>
          <a:bodyPr>
            <a:normAutofit/>
          </a:bodyPr>
          <a:lstStyle/>
          <a:p>
            <a:pPr>
              <a:lnSpc>
                <a:spcPct val="100000"/>
              </a:lnSpc>
            </a:pPr>
            <a:r>
              <a:rPr lang="en-US" sz="2200"/>
              <a:t>Ensure Safety and protection of wildlife, resident, and migrating birds.</a:t>
            </a:r>
          </a:p>
          <a:p>
            <a:pPr marL="342900" indent="-342900">
              <a:buFont typeface="Arial" panose="020B0604020202020204" pitchFamily="34" charset="0"/>
              <a:buChar char="•"/>
            </a:pPr>
            <a:r>
              <a:rPr lang="en-US" sz="2200"/>
              <a:t>Policy: Create development regulations that protect the county's wildlife species, including priority habitat species, raptors, avian species, and bats, from commercial wind farm development. </a:t>
            </a:r>
          </a:p>
          <a:p>
            <a:pPr marL="342900" indent="-342900">
              <a:buFont typeface="Arial" panose="020B0604020202020204" pitchFamily="34" charset="0"/>
              <a:buChar char="•"/>
            </a:pPr>
            <a:r>
              <a:rPr lang="en-US" sz="2200"/>
              <a:t>Policy: Create development regulations that help protect the county’s open space, wildlife corridors, wildlife refuges, and priority habitat. </a:t>
            </a:r>
          </a:p>
          <a:p>
            <a:pPr marL="342900" indent="-342900">
              <a:buFont typeface="Arial" panose="020B0604020202020204" pitchFamily="34" charset="0"/>
              <a:buChar char="•"/>
            </a:pPr>
            <a:r>
              <a:rPr lang="en-US" sz="2200"/>
              <a:t>Policy: Protect priority habitat species from incompatible development. Enforce a no-net-loss of priority habitat from renewable energy development. </a:t>
            </a:r>
          </a:p>
        </p:txBody>
      </p:sp>
      <p:sp>
        <p:nvSpPr>
          <p:cNvPr id="4" name="Slide Number Placeholder 3">
            <a:extLst>
              <a:ext uri="{FF2B5EF4-FFF2-40B4-BE49-F238E27FC236}">
                <a16:creationId xmlns:a16="http://schemas.microsoft.com/office/drawing/2014/main" id="{B3102726-C56E-39B7-1995-BDF9875DC61B}"/>
              </a:ext>
            </a:extLst>
          </p:cNvPr>
          <p:cNvSpPr>
            <a:spLocks noGrp="1"/>
          </p:cNvSpPr>
          <p:nvPr>
            <p:ph type="sldNum" sz="quarter" idx="12"/>
          </p:nvPr>
        </p:nvSpPr>
        <p:spPr/>
        <p:txBody>
          <a:bodyPr>
            <a:normAutofit lnSpcReduction="10000"/>
          </a:bodyPr>
          <a:lstStyle/>
          <a:p>
            <a:fld id="{1E37307E-CBEF-4635-9EFF-FCB44CA54A37}" type="slidenum">
              <a:rPr lang="en-US" smtClean="0"/>
              <a:t>7</a:t>
            </a:fld>
            <a:endParaRPr lang="en-US"/>
          </a:p>
        </p:txBody>
      </p:sp>
    </p:spTree>
    <p:extLst>
      <p:ext uri="{BB962C8B-B14F-4D97-AF65-F5344CB8AC3E}">
        <p14:creationId xmlns:p14="http://schemas.microsoft.com/office/powerpoint/2010/main" val="378036063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7138-9612-B796-8292-6447260D9798}"/>
              </a:ext>
            </a:extLst>
          </p:cNvPr>
          <p:cNvSpPr>
            <a:spLocks noGrp="1"/>
          </p:cNvSpPr>
          <p:nvPr>
            <p:ph type="title"/>
          </p:nvPr>
        </p:nvSpPr>
        <p:spPr>
          <a:xfrm>
            <a:off x="541538" y="0"/>
            <a:ext cx="9995724" cy="1336215"/>
          </a:xfrm>
        </p:spPr>
        <p:txBody>
          <a:bodyPr>
            <a:normAutofit/>
          </a:bodyPr>
          <a:lstStyle/>
          <a:p>
            <a:r>
              <a:rPr lang="en-US" sz="3600"/>
              <a:t>Permitting Process</a:t>
            </a:r>
          </a:p>
        </p:txBody>
      </p:sp>
      <p:sp>
        <p:nvSpPr>
          <p:cNvPr id="3" name="Content Placeholder 2">
            <a:extLst>
              <a:ext uri="{FF2B5EF4-FFF2-40B4-BE49-F238E27FC236}">
                <a16:creationId xmlns:a16="http://schemas.microsoft.com/office/drawing/2014/main" id="{A6FAA492-5DE1-FB32-24B9-10FBE8BCE35E}"/>
              </a:ext>
            </a:extLst>
          </p:cNvPr>
          <p:cNvSpPr>
            <a:spLocks noGrp="1"/>
          </p:cNvSpPr>
          <p:nvPr>
            <p:ph idx="1"/>
          </p:nvPr>
        </p:nvSpPr>
        <p:spPr>
          <a:xfrm>
            <a:off x="541537" y="1456878"/>
            <a:ext cx="10382881" cy="5045521"/>
          </a:xfrm>
        </p:spPr>
        <p:txBody>
          <a:bodyPr>
            <a:noAutofit/>
          </a:bodyPr>
          <a:lstStyle/>
          <a:p>
            <a:pPr>
              <a:lnSpc>
                <a:spcPct val="110000"/>
              </a:lnSpc>
            </a:pPr>
            <a:r>
              <a:rPr lang="en-US" sz="2200"/>
              <a:t>Washington is a dual permitting state – RCW 80.50</a:t>
            </a:r>
          </a:p>
          <a:p>
            <a:pPr marL="342900" indent="-342900">
              <a:lnSpc>
                <a:spcPct val="110000"/>
              </a:lnSpc>
              <a:buFont typeface="Arial" panose="020B0604020202020204" pitchFamily="34" charset="0"/>
              <a:buChar char="•"/>
            </a:pPr>
            <a:r>
              <a:rPr lang="en-US" sz="2200"/>
              <a:t>Applicant can choose to go through the </a:t>
            </a:r>
            <a:r>
              <a:rPr lang="en-US" sz="2200" err="1"/>
              <a:t>the</a:t>
            </a:r>
            <a:r>
              <a:rPr lang="en-US" sz="2200"/>
              <a:t> local permitting authority or the state Energy Facility Site Evaluation Council. (EFSEC) </a:t>
            </a:r>
          </a:p>
          <a:p>
            <a:pPr marL="342900" indent="-342900">
              <a:lnSpc>
                <a:spcPct val="110000"/>
              </a:lnSpc>
              <a:buFont typeface="Arial" panose="020B0604020202020204" pitchFamily="34" charset="0"/>
              <a:buChar char="•"/>
            </a:pPr>
            <a:r>
              <a:rPr lang="en-US" sz="2200"/>
              <a:t>If the applicant chooses to obtain a permit through EFSEC, Spokane County will have a representative on the Board.</a:t>
            </a:r>
          </a:p>
          <a:p>
            <a:pPr marL="342900" indent="-342900">
              <a:lnSpc>
                <a:spcPct val="110000"/>
              </a:lnSpc>
              <a:buFont typeface="Arial" panose="020B0604020202020204" pitchFamily="34" charset="0"/>
              <a:buChar char="•"/>
            </a:pPr>
            <a:r>
              <a:rPr lang="en-US" sz="2200"/>
              <a:t>A recommendation would go to the governor, who would approve, modify, or deny EFSEC’s recommendation.</a:t>
            </a:r>
          </a:p>
          <a:p>
            <a:pPr marL="342900" indent="-342900">
              <a:lnSpc>
                <a:spcPct val="110000"/>
              </a:lnSpc>
              <a:buFont typeface="Arial" panose="020B0604020202020204" pitchFamily="34" charset="0"/>
              <a:buChar char="•"/>
            </a:pPr>
            <a:r>
              <a:rPr lang="en-US" sz="2200"/>
              <a:t>Spokane County Code has insufficient development regulations to consider industrial-scale renewable energy facility development.</a:t>
            </a:r>
          </a:p>
        </p:txBody>
      </p:sp>
      <p:sp>
        <p:nvSpPr>
          <p:cNvPr id="4" name="Slide Number Placeholder 3">
            <a:extLst>
              <a:ext uri="{FF2B5EF4-FFF2-40B4-BE49-F238E27FC236}">
                <a16:creationId xmlns:a16="http://schemas.microsoft.com/office/drawing/2014/main" id="{46C1E519-334A-4D1D-0983-4AC79C012E4E}"/>
              </a:ext>
            </a:extLst>
          </p:cNvPr>
          <p:cNvSpPr>
            <a:spLocks noGrp="1"/>
          </p:cNvSpPr>
          <p:nvPr>
            <p:ph type="sldNum" sz="quarter" idx="12"/>
          </p:nvPr>
        </p:nvSpPr>
        <p:spPr/>
        <p:txBody>
          <a:bodyPr>
            <a:normAutofit lnSpcReduction="10000"/>
          </a:bodyPr>
          <a:lstStyle/>
          <a:p>
            <a:fld id="{1E37307E-CBEF-4635-9EFF-FCB44CA54A37}" type="slidenum">
              <a:rPr lang="en-US" smtClean="0"/>
              <a:t>8</a:t>
            </a:fld>
            <a:endParaRPr lang="en-US"/>
          </a:p>
        </p:txBody>
      </p:sp>
    </p:spTree>
    <p:extLst>
      <p:ext uri="{BB962C8B-B14F-4D97-AF65-F5344CB8AC3E}">
        <p14:creationId xmlns:p14="http://schemas.microsoft.com/office/powerpoint/2010/main" val="38943213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70E770-B5DC-2636-BD21-027F90691C67}"/>
              </a:ext>
            </a:extLst>
          </p:cNvPr>
          <p:cNvSpPr>
            <a:spLocks noGrp="1"/>
          </p:cNvSpPr>
          <p:nvPr>
            <p:ph type="sldNum" sz="quarter" idx="12"/>
          </p:nvPr>
        </p:nvSpPr>
        <p:spPr/>
        <p:txBody>
          <a:bodyPr>
            <a:normAutofit lnSpcReduction="10000"/>
          </a:bodyPr>
          <a:lstStyle/>
          <a:p>
            <a:fld id="{1E37307E-CBEF-4635-9EFF-FCB44CA54A37}" type="slidenum">
              <a:rPr lang="en-US" smtClean="0"/>
              <a:t>9</a:t>
            </a:fld>
            <a:endParaRPr lang="en-US"/>
          </a:p>
        </p:txBody>
      </p:sp>
      <p:pic>
        <p:nvPicPr>
          <p:cNvPr id="9" name="Content Placeholder 8">
            <a:extLst>
              <a:ext uri="{FF2B5EF4-FFF2-40B4-BE49-F238E27FC236}">
                <a16:creationId xmlns:a16="http://schemas.microsoft.com/office/drawing/2014/main" id="{B792C28E-907D-2BED-7F4E-0A862E9ADF16}"/>
              </a:ext>
            </a:extLst>
          </p:cNvPr>
          <p:cNvPicPr>
            <a:picLocks noGrp="1" noChangeAspect="1"/>
          </p:cNvPicPr>
          <p:nvPr>
            <p:ph idx="1"/>
          </p:nvPr>
        </p:nvPicPr>
        <p:blipFill>
          <a:blip r:embed="rId2"/>
          <a:stretch>
            <a:fillRect/>
          </a:stretch>
        </p:blipFill>
        <p:spPr>
          <a:xfrm>
            <a:off x="1738391" y="195309"/>
            <a:ext cx="7867247" cy="6142374"/>
          </a:xfrm>
          <a:prstGeom prst="rect">
            <a:avLst/>
          </a:prstGeom>
        </p:spPr>
      </p:pic>
      <p:sp>
        <p:nvSpPr>
          <p:cNvPr id="2" name="TextBox 1">
            <a:extLst>
              <a:ext uri="{FF2B5EF4-FFF2-40B4-BE49-F238E27FC236}">
                <a16:creationId xmlns:a16="http://schemas.microsoft.com/office/drawing/2014/main" id="{9EE73870-43EF-1017-6AA2-DE79DB46F097}"/>
              </a:ext>
            </a:extLst>
          </p:cNvPr>
          <p:cNvSpPr txBox="1"/>
          <p:nvPr/>
        </p:nvSpPr>
        <p:spPr>
          <a:xfrm>
            <a:off x="257451" y="6431859"/>
            <a:ext cx="11035389" cy="230832"/>
          </a:xfrm>
          <a:prstGeom prst="rect">
            <a:avLst/>
          </a:prstGeom>
          <a:noFill/>
        </p:spPr>
        <p:txBody>
          <a:bodyPr wrap="square" rtlCol="0">
            <a:spAutoFit/>
          </a:bodyPr>
          <a:lstStyle/>
          <a:p>
            <a:r>
              <a:rPr lang="en-US" sz="900"/>
              <a:t>Source: Washington State Department of Ecology, State of Washington Energy Facility Site Evaluation Council. </a:t>
            </a:r>
            <a:r>
              <a:rPr lang="en-US" sz="900">
                <a:hlinkClick r:id="rId3"/>
              </a:rPr>
              <a:t>Focus on: Pathway options for environmental review and permitting clean energy projects</a:t>
            </a:r>
            <a:r>
              <a:rPr lang="en-US" sz="900"/>
              <a:t> </a:t>
            </a:r>
          </a:p>
        </p:txBody>
      </p:sp>
    </p:spTree>
    <p:extLst>
      <p:ext uri="{BB962C8B-B14F-4D97-AF65-F5344CB8AC3E}">
        <p14:creationId xmlns:p14="http://schemas.microsoft.com/office/powerpoint/2010/main" val="1275432902"/>
      </p:ext>
    </p:extLst>
  </p:cSld>
  <p:clrMapOvr>
    <a:masterClrMapping/>
  </p:clrMapOvr>
  <p:transition>
    <p:fade/>
  </p:transition>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24f606-fb0e-4964-b977-70e76a8ac255">
      <Terms xmlns="http://schemas.microsoft.com/office/infopath/2007/PartnerControls"/>
    </lcf76f155ced4ddcb4097134ff3c332f>
    <TaxCatchAll xmlns="4b9353b6-c671-4d18-921e-93b08880160f" xsi:nil="true"/>
    <Description xmlns="c624f606-fb0e-4964-b977-70e76a8ac25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E794E51EA63F4A890F8F5EADDE53D8" ma:contentTypeVersion="15" ma:contentTypeDescription="Create a new document." ma:contentTypeScope="" ma:versionID="fd056d261fa96c11ce227b8c55e055e9">
  <xsd:schema xmlns:xsd="http://www.w3.org/2001/XMLSchema" xmlns:xs="http://www.w3.org/2001/XMLSchema" xmlns:p="http://schemas.microsoft.com/office/2006/metadata/properties" xmlns:ns2="c624f606-fb0e-4964-b977-70e76a8ac255" xmlns:ns3="4b9353b6-c671-4d18-921e-93b08880160f" targetNamespace="http://schemas.microsoft.com/office/2006/metadata/properties" ma:root="true" ma:fieldsID="e6090dc0fcb2ef4b5406ec1ee936408e" ns2:_="" ns3:_="">
    <xsd:import namespace="c624f606-fb0e-4964-b977-70e76a8ac255"/>
    <xsd:import namespace="4b9353b6-c671-4d18-921e-93b0888016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ObjectDetectorVersions" minOccurs="0"/>
                <xsd:element ref="ns2:Descrip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4f606-fb0e-4964-b977-70e76a8ac2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81709ca-5d2c-4078-9531-7c3eb1e54c0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Description" ma:index="21" nillable="true" ma:displayName="Description " ma:format="Dropdown" ma:internalName="Description">
      <xsd:simpleType>
        <xsd:restriction base="dms:Text">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9353b6-c671-4d18-921e-93b0888016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88c3efa-aae2-4b70-babd-b848458c211e}" ma:internalName="TaxCatchAll" ma:showField="CatchAllData" ma:web="4b9353b6-c671-4d18-921e-93b0888016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44E681-AE93-4C64-AF3F-F636A9D4A8B2}">
  <ds:schemaRefs>
    <ds:schemaRef ds:uri="http://schemas.microsoft.com/sharepoint/v3/contenttype/forms"/>
  </ds:schemaRefs>
</ds:datastoreItem>
</file>

<file path=customXml/itemProps2.xml><?xml version="1.0" encoding="utf-8"?>
<ds:datastoreItem xmlns:ds="http://schemas.openxmlformats.org/officeDocument/2006/customXml" ds:itemID="{5110BF9C-B0AF-4B07-A52E-C537A4D439AE}">
  <ds:schemaRefs>
    <ds:schemaRef ds:uri="c624f606-fb0e-4964-b977-70e76a8ac255"/>
    <ds:schemaRef ds:uri="http://purl.org/dc/terms/"/>
    <ds:schemaRef ds:uri="4b9353b6-c671-4d18-921e-93b08880160f"/>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E961F4F-D8E8-4A79-ACA2-6CAA389089D9}">
  <ds:schemaRefs>
    <ds:schemaRef ds:uri="4b9353b6-c671-4d18-921e-93b08880160f"/>
    <ds:schemaRef ds:uri="c624f606-fb0e-4964-b977-70e76a8ac2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TotalTime>
  <Words>1835</Words>
  <Application>Microsoft Office PowerPoint</Application>
  <PresentationFormat>Widescreen</PresentationFormat>
  <Paragraphs>195</Paragraphs>
  <Slides>29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Arial</vt:lpstr>
      <vt:lpstr>Bookman Old Style</vt:lpstr>
      <vt:lpstr>Century Schoolbook</vt:lpstr>
      <vt:lpstr>News Gothic MT</vt:lpstr>
      <vt:lpstr>Wingdings 2</vt:lpstr>
      <vt:lpstr>View</vt:lpstr>
      <vt:lpstr>Commercial Wind Energy Farms  Development Regulations Discussion Planning Commission Public Hearing August 29, 2024 </vt:lpstr>
      <vt:lpstr>Planning Process</vt:lpstr>
      <vt:lpstr>Planning Process</vt:lpstr>
      <vt:lpstr>Planning Process</vt:lpstr>
      <vt:lpstr>Planning Process</vt:lpstr>
      <vt:lpstr>Planning Process</vt:lpstr>
      <vt:lpstr>Planning Process</vt:lpstr>
      <vt:lpstr>Permitting Process</vt:lpstr>
      <vt:lpstr>PowerPoint Presentation</vt:lpstr>
      <vt:lpstr>Public Safety, Inquires and Complaints</vt:lpstr>
      <vt:lpstr>Commercial Wind Farm metrics and best practices</vt:lpstr>
      <vt:lpstr>Wind Turbine Height</vt:lpstr>
      <vt:lpstr>Wind Turbine Height Graphics</vt:lpstr>
      <vt:lpstr>Height vs (MW) Capacity</vt:lpstr>
      <vt:lpstr>Average Rotor Diameter</vt:lpstr>
      <vt:lpstr>Findings for Turbine Height</vt:lpstr>
      <vt:lpstr>Setback Requirements </vt:lpstr>
      <vt:lpstr>Minimum occupied building setbacks </vt:lpstr>
      <vt:lpstr>Occupied building, visual, &amp; aesthetic setbacks </vt:lpstr>
      <vt:lpstr>Boundaries of incorporated communities</vt:lpstr>
      <vt:lpstr>Setbacks from property lines</vt:lpstr>
      <vt:lpstr>Protecting the Natural Environment</vt:lpstr>
      <vt:lpstr>Visual Resources</vt:lpstr>
      <vt:lpstr>Noise/Sound</vt:lpstr>
      <vt:lpstr>Shadow Flicker</vt:lpstr>
      <vt:lpstr>Aviation and Aircraft Safety</vt:lpstr>
      <vt:lpstr>Aviation and Aircraft Safety</vt:lpstr>
      <vt:lpstr>Decommissioning </vt:lpstr>
      <vt:lpstr>Constraint Map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Wind Farms  Development Regulations Discussion</dc:title>
  <dc:creator>Warwick, Joshua</dc:creator>
  <cp:lastModifiedBy>Carver, Laurie</cp:lastModifiedBy>
  <cp:revision>3</cp:revision>
  <dcterms:created xsi:type="dcterms:W3CDTF">2024-07-11T15:36:00Z</dcterms:created>
  <dcterms:modified xsi:type="dcterms:W3CDTF">2024-08-29T01:12:41Z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0x0101007CE794E51EA63F4A890F8F5EADDE53D8</vt:lpwstr>
  </property>
  <property fmtid="{D5CDD505-2E9C-101B-9397-08002B2CF9AE}" pid="3" name="MediaServiceImageTags">
    <vt:lpwstr/>
  </property>
</Properties>
</file>